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72" r:id="rId16"/>
    <p:sldId id="273" r:id="rId17"/>
    <p:sldId id="274" r:id="rId18"/>
    <p:sldId id="275" r:id="rId19"/>
    <p:sldId id="279" r:id="rId20"/>
  </p:sldIdLst>
  <p:sldSz cx="12192000" cy="6858000"/>
  <p:notesSz cx="6858000" cy="12192000"/>
  <p:embeddedFontLst>
    <p:embeddedFont>
      <p:font typeface="Noto Sans SC" panose="020B0200000000000000" pitchFamily="34" charset="-122"/>
      <p:regular r:id="rId24"/>
    </p:embeddedFont>
    <p:embeddedFont>
      <p:font typeface="Noto Sans SC" panose="020B0200000000000000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等线" panose="02010600030101010101" charset="-122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0" Type="http://schemas.openxmlformats.org/officeDocument/2006/relationships/notesSlide" Target="../notesSlides/notesSlide10.xml"/><Relationship Id="rId2" Type="http://schemas.openxmlformats.org/officeDocument/2006/relationships/tags" Target="../tags/tag7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98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image" Target="../media/image17.jpe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6.xml"/><Relationship Id="rId10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9.jpeg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9" Type="http://schemas.openxmlformats.org/officeDocument/2006/relationships/notesSlide" Target="../notesSlides/notesSlide16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0.jpeg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.xml"/><Relationship Id="rId2" Type="http://schemas.openxmlformats.org/officeDocument/2006/relationships/image" Target="../media/image6.pn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2.jpeg"/><Relationship Id="rId14" Type="http://schemas.openxmlformats.org/officeDocument/2006/relationships/image" Target="../media/image11.jpeg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4-d3jovr0s8jdo4os5dsmg.jpg"/>
          <p:cNvPicPr>
            <a:picLocks noChangeAspect="1"/>
          </p:cNvPicPr>
          <p:nvPr/>
        </p:nvPicPr>
        <p:blipFill>
          <a:blip r:embed="rId1">
            <a:alphaModFix amt="54000"/>
          </a:blip>
          <a:srcRect l="212" r="212"/>
          <a:stretch>
            <a:fillRect/>
          </a:stretch>
        </p:blipFill>
        <p:spPr>
          <a:xfrm>
            <a:off x="-69850" y="8763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9110" y="1864360"/>
            <a:ext cx="9643745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仿生神婆会梦见电子上帝吗</a:t>
            </a:r>
            <a:r>
              <a:rPr lang="en-US" altLang="zh-CN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endParaRPr lang="en-US" altLang="zh-CN" sz="4000" dirty="0">
              <a:solidFill>
                <a:srgbClr val="40404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650" y="5949315"/>
            <a:ext cx="192532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b="1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吴羽宸</a:t>
            </a:r>
            <a:endParaRPr lang="zh-CN" altLang="en-US" sz="1800" b="1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13545" y="5962015"/>
            <a:ext cx="273177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时间：2025/11/18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8:35:26-d3jovrgs8jdo4os5ds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680085"/>
            <a:ext cx="4940300" cy="489331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10-09-18:35:21-d3jovq8s8jdo4os5dsj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6051550"/>
            <a:ext cx="6539865" cy="16383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637540"/>
            <a:ext cx="713105" cy="35814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805" y="637540"/>
            <a:ext cx="929640" cy="23749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10-09-18:35:26-d3jovrgs8jdo4os5dsp0.png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703580" y="3700145"/>
            <a:ext cx="1891030" cy="18732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65350" y="3239770"/>
            <a:ext cx="5904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——</a:t>
            </a:r>
            <a:r>
              <a:rPr lang="zh-CN" altLang="en-US" sz="2400"/>
              <a:t>年轻人如何依赖赛博玄学做决策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6256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混合方法打通数据闭环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2336800"/>
            <a:ext cx="1188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项目采用“采集—清洗—分析—可视化”四步闭环，实现“数据获取—知识提取—叙事表达”一体化。</a:t>
            </a: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1066800" y="4165600"/>
            <a:ext cx="10058400" cy="50800"/>
          </a:xfrm>
          <a:custGeom>
            <a:avLst/>
            <a:gdLst/>
            <a:ahLst/>
            <a:cxnLst/>
            <a:rect l="l" t="t" r="r" b="b"/>
            <a:pathLst>
              <a:path w="10058400" h="50800">
                <a:moveTo>
                  <a:pt x="0" y="0"/>
                </a:moveTo>
                <a:lnTo>
                  <a:pt x="10058400" y="0"/>
                </a:lnTo>
                <a:lnTo>
                  <a:pt x="1005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6E6FA"/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511300" y="3149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D8BFD8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1855788" y="3467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1447800" y="43180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数据采集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660400" y="4724400"/>
            <a:ext cx="2717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Python爬虫定向获取多平台数据。</a:t>
            </a:r>
            <a:endParaRPr 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/>
              <a:t>（微博、小红书、</a:t>
            </a:r>
            <a:r>
              <a:rPr lang="en-US" altLang="zh-CN" sz="1600" dirty="0"/>
              <a:t>B</a:t>
            </a:r>
            <a:r>
              <a:rPr lang="zh-CN" altLang="en-US" sz="1600" dirty="0"/>
              <a:t>站、豆瓣）</a:t>
            </a:r>
            <a:endParaRPr lang="zh-CN" altLang="en-US" sz="1600" dirty="0"/>
          </a:p>
        </p:txBody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4229100" y="3149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E6E6FA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>
            <p:custDataLst>
              <p:tags r:id="rId8"/>
            </p:custDataLst>
          </p:nvPr>
        </p:nvSpPr>
        <p:spPr>
          <a:xfrm>
            <a:off x="4525963" y="3467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40630"/>
                </a:moveTo>
                <a:cubicBezTo>
                  <a:pt x="430932" y="31328"/>
                  <a:pt x="430932" y="16222"/>
                  <a:pt x="421630" y="6921"/>
                </a:cubicBezTo>
                <a:cubicBezTo>
                  <a:pt x="412328" y="-2381"/>
                  <a:pt x="397222" y="-2381"/>
                  <a:pt x="387921" y="6921"/>
                </a:cubicBezTo>
                <a:lnTo>
                  <a:pt x="245046" y="149796"/>
                </a:lnTo>
                <a:lnTo>
                  <a:pt x="219224" y="123974"/>
                </a:lnTo>
                <a:cubicBezTo>
                  <a:pt x="216098" y="120848"/>
                  <a:pt x="211782" y="119063"/>
                  <a:pt x="207318" y="119063"/>
                </a:cubicBezTo>
                <a:cubicBezTo>
                  <a:pt x="198016" y="119063"/>
                  <a:pt x="190500" y="126578"/>
                  <a:pt x="190500" y="135880"/>
                </a:cubicBezTo>
                <a:lnTo>
                  <a:pt x="190500" y="157535"/>
                </a:lnTo>
                <a:lnTo>
                  <a:pt x="271090" y="238125"/>
                </a:lnTo>
                <a:lnTo>
                  <a:pt x="292745" y="238125"/>
                </a:lnTo>
                <a:cubicBezTo>
                  <a:pt x="302047" y="238125"/>
                  <a:pt x="309563" y="230609"/>
                  <a:pt x="309563" y="221307"/>
                </a:cubicBezTo>
                <a:cubicBezTo>
                  <a:pt x="309563" y="216843"/>
                  <a:pt x="307777" y="212527"/>
                  <a:pt x="304651" y="209401"/>
                </a:cubicBezTo>
                <a:lnTo>
                  <a:pt x="278829" y="183579"/>
                </a:lnTo>
                <a:lnTo>
                  <a:pt x="421704" y="40704"/>
                </a:lnTo>
                <a:close/>
                <a:moveTo>
                  <a:pt x="253826" y="262979"/>
                </a:moveTo>
                <a:lnTo>
                  <a:pt x="165646" y="174799"/>
                </a:lnTo>
                <a:cubicBezTo>
                  <a:pt x="133871" y="172045"/>
                  <a:pt x="102245" y="183505"/>
                  <a:pt x="79474" y="206276"/>
                </a:cubicBezTo>
                <a:lnTo>
                  <a:pt x="73521" y="212229"/>
                </a:lnTo>
                <a:cubicBezTo>
                  <a:pt x="56927" y="228823"/>
                  <a:pt x="47625" y="251296"/>
                  <a:pt x="47625" y="274737"/>
                </a:cubicBezTo>
                <a:cubicBezTo>
                  <a:pt x="47625" y="279797"/>
                  <a:pt x="52908" y="283071"/>
                  <a:pt x="57448" y="280839"/>
                </a:cubicBezTo>
                <a:lnTo>
                  <a:pt x="95473" y="261863"/>
                </a:lnTo>
                <a:cubicBezTo>
                  <a:pt x="99194" y="260003"/>
                  <a:pt x="102543" y="264914"/>
                  <a:pt x="99492" y="267742"/>
                </a:cubicBezTo>
                <a:lnTo>
                  <a:pt x="5432" y="352276"/>
                </a:lnTo>
                <a:cubicBezTo>
                  <a:pt x="2009" y="355402"/>
                  <a:pt x="0" y="359866"/>
                  <a:pt x="0" y="364554"/>
                </a:cubicBezTo>
                <a:cubicBezTo>
                  <a:pt x="0" y="373633"/>
                  <a:pt x="7367" y="381000"/>
                  <a:pt x="16446" y="381000"/>
                </a:cubicBezTo>
                <a:lnTo>
                  <a:pt x="145405" y="381000"/>
                </a:lnTo>
                <a:cubicBezTo>
                  <a:pt x="174278" y="381000"/>
                  <a:pt x="201885" y="369540"/>
                  <a:pt x="222349" y="349151"/>
                </a:cubicBezTo>
                <a:cubicBezTo>
                  <a:pt x="245120" y="326380"/>
                  <a:pt x="256505" y="294754"/>
                  <a:pt x="253826" y="26297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165600" y="43180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数据清洗</a:t>
            </a:r>
            <a:endParaRPr lang="en-US" sz="1600" dirty="0"/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3524250" y="4673600"/>
            <a:ext cx="242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规则过滤，BERT分词，LDA主题抽取。</a:t>
            </a: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6946900" y="3149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DD8E6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>
            <p:custDataLst>
              <p:tags r:id="rId12"/>
            </p:custDataLst>
          </p:nvPr>
        </p:nvSpPr>
        <p:spPr>
          <a:xfrm>
            <a:off x="7267575" y="3467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0"/>
                </a:moveTo>
                <a:cubicBezTo>
                  <a:pt x="111249" y="0"/>
                  <a:pt x="95250" y="15999"/>
                  <a:pt x="95250" y="35719"/>
                </a:cubicBezTo>
                <a:lnTo>
                  <a:pt x="95250" y="190500"/>
                </a:lnTo>
                <a:cubicBezTo>
                  <a:pt x="95250" y="210220"/>
                  <a:pt x="111249" y="226219"/>
                  <a:pt x="130969" y="226219"/>
                </a:cubicBezTo>
                <a:lnTo>
                  <a:pt x="178594" y="226219"/>
                </a:lnTo>
                <a:cubicBezTo>
                  <a:pt x="198313" y="226219"/>
                  <a:pt x="214313" y="210220"/>
                  <a:pt x="214313" y="190500"/>
                </a:cubicBezTo>
                <a:lnTo>
                  <a:pt x="214313" y="142875"/>
                </a:lnTo>
                <a:lnTo>
                  <a:pt x="238125" y="142875"/>
                </a:lnTo>
                <a:cubicBezTo>
                  <a:pt x="290736" y="142875"/>
                  <a:pt x="333375" y="185514"/>
                  <a:pt x="333375" y="238125"/>
                </a:cubicBezTo>
                <a:cubicBezTo>
                  <a:pt x="333375" y="290736"/>
                  <a:pt x="290736" y="333375"/>
                  <a:pt x="238125" y="333375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357188" y="381000"/>
                </a:lnTo>
                <a:cubicBezTo>
                  <a:pt x="370359" y="381000"/>
                  <a:pt x="381000" y="370359"/>
                  <a:pt x="381000" y="357188"/>
                </a:cubicBezTo>
                <a:cubicBezTo>
                  <a:pt x="381000" y="344016"/>
                  <a:pt x="370359" y="333375"/>
                  <a:pt x="357188" y="333375"/>
                </a:cubicBezTo>
                <a:lnTo>
                  <a:pt x="344612" y="333375"/>
                </a:lnTo>
                <a:cubicBezTo>
                  <a:pt x="367233" y="308074"/>
                  <a:pt x="381000" y="274737"/>
                  <a:pt x="381000" y="238125"/>
                </a:cubicBezTo>
                <a:cubicBezTo>
                  <a:pt x="381000" y="159246"/>
                  <a:pt x="317004" y="95250"/>
                  <a:pt x="238125" y="95250"/>
                </a:cubicBezTo>
                <a:lnTo>
                  <a:pt x="214313" y="95250"/>
                </a:lnTo>
                <a:lnTo>
                  <a:pt x="214313" y="35719"/>
                </a:lnTo>
                <a:cubicBezTo>
                  <a:pt x="214313" y="15999"/>
                  <a:pt x="198313" y="0"/>
                  <a:pt x="178594" y="0"/>
                </a:cubicBezTo>
                <a:lnTo>
                  <a:pt x="130969" y="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220266" y="297656"/>
                </a:lnTo>
                <a:cubicBezTo>
                  <a:pt x="230163" y="297656"/>
                  <a:pt x="238125" y="289694"/>
                  <a:pt x="238125" y="279797"/>
                </a:cubicBezTo>
                <a:cubicBezTo>
                  <a:pt x="238125" y="269900"/>
                  <a:pt x="230163" y="261938"/>
                  <a:pt x="220266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6883400" y="43180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数据分析</a:t>
            </a:r>
            <a:endParaRPr lang="en-US" sz="1600" dirty="0"/>
          </a:p>
        </p:txBody>
      </p:sp>
      <p:sp>
        <p:nvSpPr>
          <p:cNvPr id="17" name="Text 14"/>
          <p:cNvSpPr/>
          <p:nvPr>
            <p:custDataLst>
              <p:tags r:id="rId14"/>
            </p:custDataLst>
          </p:nvPr>
        </p:nvSpPr>
        <p:spPr>
          <a:xfrm>
            <a:off x="6096000" y="4724400"/>
            <a:ext cx="2717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关联规则、聚类算法、社会网络分析。</a:t>
            </a: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15"/>
            </p:custDataLst>
          </p:nvPr>
        </p:nvSpPr>
        <p:spPr>
          <a:xfrm>
            <a:off x="9664700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C0CB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6"/>
          <p:cNvSpPr/>
          <p:nvPr>
            <p:custDataLst>
              <p:tags r:id="rId16"/>
            </p:custDataLst>
          </p:nvPr>
        </p:nvSpPr>
        <p:spPr>
          <a:xfrm>
            <a:off x="9961563" y="3594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7"/>
          <p:cNvSpPr/>
          <p:nvPr>
            <p:custDataLst>
              <p:tags r:id="rId17"/>
            </p:custDataLst>
          </p:nvPr>
        </p:nvSpPr>
        <p:spPr>
          <a:xfrm>
            <a:off x="9715500" y="4445000"/>
            <a:ext cx="91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可视化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18"/>
            </p:custDataLst>
          </p:nvPr>
        </p:nvSpPr>
        <p:spPr>
          <a:xfrm>
            <a:off x="8839200" y="4851400"/>
            <a:ext cx="2667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静态图表与交互故事呈现结果。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609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决策影响分析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08200"/>
            <a:ext cx="5638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初步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分析，研究发现感情与学业场景下，用户主动提及玄学内容的比例显著更高。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22600"/>
            <a:ext cx="5638800" cy="812800"/>
          </a:xfrm>
          <a:custGeom>
            <a:avLst/>
            <a:gdLst/>
            <a:ahLst/>
            <a:cxnLst/>
            <a:rect l="l" t="t" r="r" b="b"/>
            <a:pathLst>
              <a:path w="5638800" h="812800">
                <a:moveTo>
                  <a:pt x="101600" y="0"/>
                </a:moveTo>
                <a:lnTo>
                  <a:pt x="5537200" y="0"/>
                </a:lnTo>
                <a:cubicBezTo>
                  <a:pt x="5593275" y="0"/>
                  <a:pt x="5638800" y="45525"/>
                  <a:pt x="5638800" y="101600"/>
                </a:cubicBezTo>
                <a:lnTo>
                  <a:pt x="5638800" y="711200"/>
                </a:lnTo>
                <a:cubicBezTo>
                  <a:pt x="5638800" y="767275"/>
                  <a:pt x="5593275" y="812800"/>
                  <a:pt x="5537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4445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3470" y="51852"/>
                </a:moveTo>
                <a:lnTo>
                  <a:pt x="152400" y="64175"/>
                </a:lnTo>
                <a:lnTo>
                  <a:pt x="161330" y="51852"/>
                </a:lnTo>
                <a:cubicBezTo>
                  <a:pt x="176212" y="31254"/>
                  <a:pt x="200144" y="19050"/>
                  <a:pt x="225564" y="19050"/>
                </a:cubicBezTo>
                <a:cubicBezTo>
                  <a:pt x="269319" y="19050"/>
                  <a:pt x="304800" y="54531"/>
                  <a:pt x="304800" y="98286"/>
                </a:cubicBezTo>
                <a:lnTo>
                  <a:pt x="304800" y="99834"/>
                </a:lnTo>
                <a:cubicBezTo>
                  <a:pt x="304800" y="166628"/>
                  <a:pt x="221516" y="244197"/>
                  <a:pt x="178058" y="277356"/>
                </a:cubicBezTo>
                <a:cubicBezTo>
                  <a:pt x="170676" y="282952"/>
                  <a:pt x="161627" y="285750"/>
                  <a:pt x="152400" y="285750"/>
                </a:cubicBezTo>
                <a:cubicBezTo>
                  <a:pt x="143173" y="285750"/>
                  <a:pt x="134064" y="283012"/>
                  <a:pt x="126742" y="277356"/>
                </a:cubicBezTo>
                <a:cubicBezTo>
                  <a:pt x="83284" y="244197"/>
                  <a:pt x="0" y="166628"/>
                  <a:pt x="0" y="99834"/>
                </a:cubicBezTo>
                <a:lnTo>
                  <a:pt x="0" y="98286"/>
                </a:lnTo>
                <a:cubicBezTo>
                  <a:pt x="0" y="54531"/>
                  <a:pt x="35481" y="19050"/>
                  <a:pt x="79236" y="19050"/>
                </a:cubicBezTo>
                <a:cubicBezTo>
                  <a:pt x="104656" y="19050"/>
                  <a:pt x="128588" y="31254"/>
                  <a:pt x="143470" y="51852"/>
                </a:cubicBezTo>
                <a:close/>
              </a:path>
            </a:pathLst>
          </a:custGeom>
          <a:solidFill>
            <a:srgbClr val="D8BFD8"/>
          </a:solidFill>
        </p:spPr>
      </p:sp>
      <p:sp>
        <p:nvSpPr>
          <p:cNvPr id="7" name="Text 4"/>
          <p:cNvSpPr/>
          <p:nvPr/>
        </p:nvSpPr>
        <p:spPr>
          <a:xfrm>
            <a:off x="990600" y="3175000"/>
            <a:ext cx="4749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感情决策：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焦虑与期待共现的帖子，更易伴随“转运仪式”或“显化打卡”行为。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386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476250" y="4191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28600" y="304800"/>
                </a:moveTo>
                <a:lnTo>
                  <a:pt x="57150" y="304800"/>
                </a:lnTo>
                <a:cubicBezTo>
                  <a:pt x="25598" y="304800"/>
                  <a:pt x="0" y="279202"/>
                  <a:pt x="0" y="247650"/>
                </a:cubicBezTo>
                <a:lnTo>
                  <a:pt x="0" y="57150"/>
                </a:lnTo>
                <a:cubicBezTo>
                  <a:pt x="0" y="25598"/>
                  <a:pt x="25598" y="0"/>
                  <a:pt x="57150" y="0"/>
                </a:cubicBezTo>
                <a:lnTo>
                  <a:pt x="238125" y="0"/>
                </a:lnTo>
                <a:cubicBezTo>
                  <a:pt x="253901" y="0"/>
                  <a:pt x="266700" y="12799"/>
                  <a:pt x="266700" y="28575"/>
                </a:cubicBezTo>
                <a:lnTo>
                  <a:pt x="266700" y="200025"/>
                </a:lnTo>
                <a:cubicBezTo>
                  <a:pt x="266700" y="212467"/>
                  <a:pt x="258723" y="223064"/>
                  <a:pt x="247650" y="226993"/>
                </a:cubicBezTo>
                <a:lnTo>
                  <a:pt x="247650" y="266700"/>
                </a:lnTo>
                <a:cubicBezTo>
                  <a:pt x="258187" y="266700"/>
                  <a:pt x="266700" y="275213"/>
                  <a:pt x="266700" y="285750"/>
                </a:cubicBezTo>
                <a:cubicBezTo>
                  <a:pt x="266700" y="296287"/>
                  <a:pt x="258187" y="304800"/>
                  <a:pt x="247650" y="304800"/>
                </a:cubicBezTo>
                <a:lnTo>
                  <a:pt x="228600" y="304800"/>
                </a:lnTo>
                <a:close/>
                <a:moveTo>
                  <a:pt x="57150" y="228600"/>
                </a:moveTo>
                <a:cubicBezTo>
                  <a:pt x="46613" y="228600"/>
                  <a:pt x="38100" y="237113"/>
                  <a:pt x="38100" y="247650"/>
                </a:cubicBezTo>
                <a:cubicBezTo>
                  <a:pt x="38100" y="258187"/>
                  <a:pt x="46613" y="266700"/>
                  <a:pt x="57150" y="266700"/>
                </a:cubicBezTo>
                <a:lnTo>
                  <a:pt x="209550" y="266700"/>
                </a:lnTo>
                <a:lnTo>
                  <a:pt x="209550" y="228600"/>
                </a:lnTo>
                <a:lnTo>
                  <a:pt x="57150" y="228600"/>
                </a:lnTo>
                <a:close/>
                <a:moveTo>
                  <a:pt x="76200" y="90488"/>
                </a:moveTo>
                <a:cubicBezTo>
                  <a:pt x="76200" y="98405"/>
                  <a:pt x="82570" y="104775"/>
                  <a:pt x="90488" y="104775"/>
                </a:cubicBezTo>
                <a:lnTo>
                  <a:pt x="195263" y="104775"/>
                </a:lnTo>
                <a:cubicBezTo>
                  <a:pt x="203180" y="104775"/>
                  <a:pt x="209550" y="98405"/>
                  <a:pt x="209550" y="90488"/>
                </a:cubicBezTo>
                <a:cubicBezTo>
                  <a:pt x="209550" y="82570"/>
                  <a:pt x="203180" y="76200"/>
                  <a:pt x="195263" y="76200"/>
                </a:cubicBezTo>
                <a:lnTo>
                  <a:pt x="90488" y="76200"/>
                </a:lnTo>
                <a:cubicBezTo>
                  <a:pt x="82570" y="76200"/>
                  <a:pt x="76200" y="82570"/>
                  <a:pt x="76200" y="90488"/>
                </a:cubicBezTo>
                <a:close/>
                <a:moveTo>
                  <a:pt x="90488" y="133350"/>
                </a:moveTo>
                <a:cubicBezTo>
                  <a:pt x="82570" y="133350"/>
                  <a:pt x="76200" y="139720"/>
                  <a:pt x="76200" y="147638"/>
                </a:cubicBezTo>
                <a:cubicBezTo>
                  <a:pt x="76200" y="155555"/>
                  <a:pt x="82570" y="161925"/>
                  <a:pt x="90488" y="161925"/>
                </a:cubicBezTo>
                <a:lnTo>
                  <a:pt x="195263" y="161925"/>
                </a:lnTo>
                <a:cubicBezTo>
                  <a:pt x="203180" y="161925"/>
                  <a:pt x="209550" y="155555"/>
                  <a:pt x="209550" y="147638"/>
                </a:cubicBezTo>
                <a:cubicBezTo>
                  <a:pt x="209550" y="139720"/>
                  <a:pt x="203180" y="133350"/>
                  <a:pt x="195263" y="133350"/>
                </a:cubicBezTo>
                <a:lnTo>
                  <a:pt x="90488" y="133350"/>
                </a:lnTo>
                <a:close/>
              </a:path>
            </a:pathLst>
          </a:custGeom>
          <a:solidFill>
            <a:srgbClr val="E6E6FA"/>
          </a:solidFill>
        </p:spPr>
      </p:sp>
      <p:sp>
        <p:nvSpPr>
          <p:cNvPr id="10" name="Text 7"/>
          <p:cNvSpPr/>
          <p:nvPr/>
        </p:nvSpPr>
        <p:spPr>
          <a:xfrm>
            <a:off x="1016000" y="4216400"/>
            <a:ext cx="488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学业决策：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“考前求签”成为典型决策脚本，寻求心理安慰。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8514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19100" y="5003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4288" y="-9525"/>
                </a:moveTo>
                <a:cubicBezTo>
                  <a:pt x="6370" y="-9525"/>
                  <a:pt x="0" y="-3155"/>
                  <a:pt x="0" y="4763"/>
                </a:cubicBezTo>
                <a:cubicBezTo>
                  <a:pt x="0" y="12680"/>
                  <a:pt x="6370" y="19050"/>
                  <a:pt x="14288" y="19050"/>
                </a:cubicBezTo>
                <a:lnTo>
                  <a:pt x="41255" y="19050"/>
                </a:lnTo>
                <a:cubicBezTo>
                  <a:pt x="43577" y="19050"/>
                  <a:pt x="45541" y="20717"/>
                  <a:pt x="45958" y="22979"/>
                </a:cubicBezTo>
                <a:lnTo>
                  <a:pt x="76974" y="193417"/>
                </a:lnTo>
                <a:cubicBezTo>
                  <a:pt x="80665" y="213777"/>
                  <a:pt x="98405" y="228600"/>
                  <a:pt x="119122" y="228600"/>
                </a:cubicBezTo>
                <a:lnTo>
                  <a:pt x="271463" y="228600"/>
                </a:lnTo>
                <a:cubicBezTo>
                  <a:pt x="279380" y="228600"/>
                  <a:pt x="285750" y="222230"/>
                  <a:pt x="285750" y="214313"/>
                </a:cubicBezTo>
                <a:cubicBezTo>
                  <a:pt x="285750" y="206395"/>
                  <a:pt x="279380" y="200025"/>
                  <a:pt x="271463" y="200025"/>
                </a:cubicBezTo>
                <a:lnTo>
                  <a:pt x="119122" y="200025"/>
                </a:lnTo>
                <a:cubicBezTo>
                  <a:pt x="112216" y="200025"/>
                  <a:pt x="106323" y="195084"/>
                  <a:pt x="105073" y="188297"/>
                </a:cubicBezTo>
                <a:lnTo>
                  <a:pt x="102037" y="171450"/>
                </a:lnTo>
                <a:lnTo>
                  <a:pt x="282773" y="171450"/>
                </a:lnTo>
                <a:cubicBezTo>
                  <a:pt x="301109" y="171450"/>
                  <a:pt x="316825" y="158413"/>
                  <a:pt x="320219" y="140375"/>
                </a:cubicBezTo>
                <a:lnTo>
                  <a:pt x="338673" y="41612"/>
                </a:lnTo>
                <a:cubicBezTo>
                  <a:pt x="340876" y="29885"/>
                  <a:pt x="331887" y="19050"/>
                  <a:pt x="319921" y="19050"/>
                </a:cubicBezTo>
                <a:lnTo>
                  <a:pt x="74235" y="19050"/>
                </a:lnTo>
                <a:lnTo>
                  <a:pt x="73997" y="17859"/>
                </a:lnTo>
                <a:cubicBezTo>
                  <a:pt x="71140" y="2024"/>
                  <a:pt x="57329" y="-9525"/>
                  <a:pt x="41196" y="-9525"/>
                </a:cubicBezTo>
                <a:lnTo>
                  <a:pt x="14288" y="-9525"/>
                </a:lnTo>
                <a:close/>
                <a:moveTo>
                  <a:pt x="123825" y="304800"/>
                </a:moveTo>
                <a:cubicBezTo>
                  <a:pt x="139596" y="304800"/>
                  <a:pt x="152400" y="291996"/>
                  <a:pt x="152400" y="276225"/>
                </a:cubicBezTo>
                <a:cubicBezTo>
                  <a:pt x="152400" y="260454"/>
                  <a:pt x="139596" y="247650"/>
                  <a:pt x="123825" y="247650"/>
                </a:cubicBezTo>
                <a:cubicBezTo>
                  <a:pt x="108054" y="247650"/>
                  <a:pt x="95250" y="260454"/>
                  <a:pt x="95250" y="276225"/>
                </a:cubicBezTo>
                <a:cubicBezTo>
                  <a:pt x="95250" y="291996"/>
                  <a:pt x="108054" y="304800"/>
                  <a:pt x="123825" y="304800"/>
                </a:cubicBezTo>
                <a:close/>
                <a:moveTo>
                  <a:pt x="257175" y="304800"/>
                </a:moveTo>
                <a:cubicBezTo>
                  <a:pt x="272946" y="304800"/>
                  <a:pt x="285750" y="291996"/>
                  <a:pt x="285750" y="276225"/>
                </a:cubicBezTo>
                <a:cubicBezTo>
                  <a:pt x="285750" y="260454"/>
                  <a:pt x="272946" y="247650"/>
                  <a:pt x="257175" y="247650"/>
                </a:cubicBezTo>
                <a:cubicBezTo>
                  <a:pt x="241404" y="247650"/>
                  <a:pt x="228600" y="260454"/>
                  <a:pt x="228600" y="276225"/>
                </a:cubicBezTo>
                <a:cubicBezTo>
                  <a:pt x="228600" y="291996"/>
                  <a:pt x="241404" y="304800"/>
                  <a:pt x="257175" y="30480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3" name="Text 10"/>
          <p:cNvSpPr/>
          <p:nvPr/>
        </p:nvSpPr>
        <p:spPr>
          <a:xfrm>
            <a:off x="1016000" y="5029200"/>
            <a:ext cx="471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日常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决策：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诸事不顺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的合理化，也常借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助玄学解释。</a:t>
            </a:r>
            <a:endParaRPr lang="en-US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745" y="0"/>
            <a:ext cx="4887595" cy="15036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2617470"/>
            <a:ext cx="5237480" cy="12179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0" y="1323340"/>
            <a:ext cx="5135880" cy="14528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050" y="3115310"/>
            <a:ext cx="1879600" cy="36550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8509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受众画像：核心圈层与行为聚类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1562100"/>
            <a:ext cx="11887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对有效用户聚类分析，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判断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核心圈层，并可细分为三类人群。</a:t>
            </a: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457200" y="2654300"/>
            <a:ext cx="3594100" cy="2794000"/>
          </a:xfrm>
          <a:custGeom>
            <a:avLst/>
            <a:gdLst/>
            <a:ahLst/>
            <a:cxnLst/>
            <a:rect l="l" t="t" r="r" b="b"/>
            <a:pathLst>
              <a:path w="3594100" h="2794000">
                <a:moveTo>
                  <a:pt x="101590" y="0"/>
                </a:moveTo>
                <a:lnTo>
                  <a:pt x="3492510" y="0"/>
                </a:lnTo>
                <a:cubicBezTo>
                  <a:pt x="3548617" y="0"/>
                  <a:pt x="3594100" y="45483"/>
                  <a:pt x="3594100" y="101590"/>
                </a:cubicBezTo>
                <a:lnTo>
                  <a:pt x="3594100" y="2692410"/>
                </a:lnTo>
                <a:cubicBezTo>
                  <a:pt x="3594100" y="2748517"/>
                  <a:pt x="3548617" y="2794000"/>
                  <a:pt x="34925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209014" y="2857500"/>
            <a:ext cx="208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心理慰藉型</a:t>
            </a:r>
            <a:endParaRPr lang="en-US" sz="20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660400" y="3314700"/>
            <a:ext cx="3187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大三至研究生，发帖峰值在考试周与招聘季，寻求学业/职业指引。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4301067" y="2273300"/>
            <a:ext cx="3594100" cy="3175000"/>
          </a:xfrm>
          <a:custGeom>
            <a:avLst/>
            <a:gdLst/>
            <a:ahLst/>
            <a:cxnLst/>
            <a:rect l="l" t="t" r="r" b="b"/>
            <a:pathLst>
              <a:path w="3594100" h="3175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3073400"/>
                </a:lnTo>
                <a:cubicBezTo>
                  <a:pt x="3594100" y="3129475"/>
                  <a:pt x="3548575" y="3175000"/>
                  <a:pt x="3492500" y="3175000"/>
                </a:cubicBezTo>
                <a:lnTo>
                  <a:pt x="101600" y="3175000"/>
                </a:lnTo>
                <a:cubicBezTo>
                  <a:pt x="45525" y="3175000"/>
                  <a:pt x="0" y="3129475"/>
                  <a:pt x="0" y="3073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8BFD8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5281480" y="2476500"/>
            <a:ext cx="162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娱乐型 </a:t>
            </a:r>
            <a:endParaRPr lang="en-US" sz="1600" dirty="0"/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4504267" y="2933700"/>
            <a:ext cx="3187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集中在一二线城市，关注感情运势，互动高峰在晚间休闲时段。</a:t>
            </a:r>
            <a:endParaRPr lang="en-US" sz="1600" dirty="0"/>
          </a:p>
        </p:txBody>
      </p:sp>
      <p:sp>
        <p:nvSpPr>
          <p:cNvPr id="11" name="Shape 8"/>
          <p:cNvSpPr/>
          <p:nvPr>
            <p:custDataLst>
              <p:tags r:id="rId8"/>
            </p:custDataLst>
          </p:nvPr>
        </p:nvSpPr>
        <p:spPr>
          <a:xfrm>
            <a:off x="8144934" y="2654300"/>
            <a:ext cx="3594100" cy="2794000"/>
          </a:xfrm>
          <a:custGeom>
            <a:avLst/>
            <a:gdLst/>
            <a:ahLst/>
            <a:cxnLst/>
            <a:rect l="l" t="t" r="r" b="b"/>
            <a:pathLst>
              <a:path w="3594100" h="2794000">
                <a:moveTo>
                  <a:pt x="101590" y="0"/>
                </a:moveTo>
                <a:lnTo>
                  <a:pt x="3492510" y="0"/>
                </a:lnTo>
                <a:cubicBezTo>
                  <a:pt x="3548617" y="0"/>
                  <a:pt x="3594100" y="45483"/>
                  <a:pt x="3594100" y="101590"/>
                </a:cubicBezTo>
                <a:lnTo>
                  <a:pt x="3594100" y="2692410"/>
                </a:lnTo>
                <a:cubicBezTo>
                  <a:pt x="3594100" y="2748517"/>
                  <a:pt x="3548617" y="2794000"/>
                  <a:pt x="34925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8896747" y="2857500"/>
            <a:ext cx="208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深度参与型</a:t>
            </a:r>
            <a:endParaRPr lang="en-US" sz="20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8348134" y="3314700"/>
            <a:ext cx="3187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跨平台追随，有付费咨询与二次创作行为，黏性最高。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65100" y="5753100"/>
            <a:ext cx="1186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地域分布</a:t>
            </a: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上，热度核心</a:t>
            </a:r>
            <a:r>
              <a:rPr lang="zh-CN" alt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区域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9144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博主案例：差异化策略分析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457200" y="1727200"/>
            <a:ext cx="5486400" cy="4216400"/>
          </a:xfrm>
          <a:custGeom>
            <a:avLst/>
            <a:gdLst/>
            <a:ahLst/>
            <a:cxnLst/>
            <a:rect l="l" t="t" r="r" b="b"/>
            <a:pathLst>
              <a:path w="5486400" h="4216400">
                <a:moveTo>
                  <a:pt x="152381" y="0"/>
                </a:moveTo>
                <a:lnTo>
                  <a:pt x="5334019" y="0"/>
                </a:lnTo>
                <a:cubicBezTo>
                  <a:pt x="5418177" y="0"/>
                  <a:pt x="5486400" y="68223"/>
                  <a:pt x="5486400" y="152381"/>
                </a:cubicBezTo>
                <a:lnTo>
                  <a:pt x="5486400" y="4064019"/>
                </a:lnTo>
                <a:cubicBezTo>
                  <a:pt x="5486400" y="4148177"/>
                  <a:pt x="5418177" y="4216400"/>
                  <a:pt x="5334019" y="4216400"/>
                </a:cubicBezTo>
                <a:lnTo>
                  <a:pt x="152381" y="4216400"/>
                </a:lnTo>
                <a:cubicBezTo>
                  <a:pt x="68223" y="4216400"/>
                  <a:pt x="0" y="4148177"/>
                  <a:pt x="0" y="4064019"/>
                </a:cubicBezTo>
                <a:lnTo>
                  <a:pt x="0" y="152381"/>
                </a:lnTo>
                <a:cubicBezTo>
                  <a:pt x="0" y="68223"/>
                  <a:pt x="68223" y="0"/>
                  <a:pt x="152381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609600" y="2032000"/>
            <a:ext cx="518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龙女塔罗：情绪价值提供者</a:t>
            </a:r>
            <a:endParaRPr lang="en-US" sz="1600" dirty="0"/>
          </a:p>
        </p:txBody>
      </p:sp>
      <p:pic>
        <p:nvPicPr>
          <p:cNvPr id="6" name="Image 1" descr="https://kimi-web-img.moonshot.cn/img/thumbs.dreamstime.com/f8e1a10ad2db3a2d62b58090fd0beb1155436ce9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0304" b="20304"/>
          <a:stretch>
            <a:fillRect/>
          </a:stretch>
        </p:blipFill>
        <p:spPr>
          <a:xfrm>
            <a:off x="762000" y="2590800"/>
            <a:ext cx="4876800" cy="1625600"/>
          </a:xfrm>
          <a:prstGeom prst="roundRect">
            <a:avLst>
              <a:gd name="adj" fmla="val 6250"/>
            </a:avLst>
          </a:prstGeom>
        </p:spPr>
      </p:pic>
      <p:sp>
        <p:nvSpPr>
          <p:cNvPr id="7" name="Text 3"/>
          <p:cNvSpPr/>
          <p:nvPr>
            <p:custDataLst>
              <p:tags r:id="rId6"/>
            </p:custDataLst>
          </p:nvPr>
        </p:nvSpPr>
        <p:spPr>
          <a:xfrm>
            <a:off x="762000" y="4419600"/>
            <a:ext cx="4876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内容形式：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短视频互动占卜，高黏性“边看边测”场景。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核心主题：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“他对你的想法”、“近期能否复合”。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情绪输出：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以安慰与鼓励为主，粉丝在评论区完成自我故事补全。</a:t>
            </a:r>
            <a:endParaRPr lang="en-US" sz="1600" dirty="0"/>
          </a:p>
        </p:txBody>
      </p:sp>
      <p:sp>
        <p:nvSpPr>
          <p:cNvPr id="8" name="Shape 4"/>
          <p:cNvSpPr/>
          <p:nvPr>
            <p:custDataLst>
              <p:tags r:id="rId7"/>
            </p:custDataLst>
          </p:nvPr>
        </p:nvSpPr>
        <p:spPr>
          <a:xfrm>
            <a:off x="6248400" y="1727200"/>
            <a:ext cx="5486400" cy="4216400"/>
          </a:xfrm>
          <a:custGeom>
            <a:avLst/>
            <a:gdLst/>
            <a:ahLst/>
            <a:cxnLst/>
            <a:rect l="l" t="t" r="r" b="b"/>
            <a:pathLst>
              <a:path w="5486400" h="4216400">
                <a:moveTo>
                  <a:pt x="152381" y="0"/>
                </a:moveTo>
                <a:lnTo>
                  <a:pt x="5334019" y="0"/>
                </a:lnTo>
                <a:cubicBezTo>
                  <a:pt x="5418177" y="0"/>
                  <a:pt x="5486400" y="68223"/>
                  <a:pt x="5486400" y="152381"/>
                </a:cubicBezTo>
                <a:lnTo>
                  <a:pt x="5486400" y="4064019"/>
                </a:lnTo>
                <a:cubicBezTo>
                  <a:pt x="5486400" y="4148177"/>
                  <a:pt x="5418177" y="4216400"/>
                  <a:pt x="5334019" y="4216400"/>
                </a:cubicBezTo>
                <a:lnTo>
                  <a:pt x="152381" y="4216400"/>
                </a:lnTo>
                <a:cubicBezTo>
                  <a:pt x="68223" y="4216400"/>
                  <a:pt x="0" y="4148177"/>
                  <a:pt x="0" y="4064019"/>
                </a:cubicBezTo>
                <a:lnTo>
                  <a:pt x="0" y="152381"/>
                </a:lnTo>
                <a:cubicBezTo>
                  <a:pt x="0" y="68223"/>
                  <a:pt x="68223" y="0"/>
                  <a:pt x="152381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5"/>
          <p:cNvSpPr/>
          <p:nvPr>
            <p:custDataLst>
              <p:tags r:id="rId8"/>
            </p:custDataLst>
          </p:nvPr>
        </p:nvSpPr>
        <p:spPr>
          <a:xfrm>
            <a:off x="6400800" y="2032000"/>
            <a:ext cx="518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陶白白：意义框架构建者</a:t>
            </a: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10" name="Image 2" descr="https://kimi-web-img.moonshot.cn/img/astroesotericpro.com/f896165356e8f324fb0a1a9d4c1d2ac99c82d5d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33333" b="33333"/>
          <a:stretch>
            <a:fillRect/>
          </a:stretch>
        </p:blipFill>
        <p:spPr>
          <a:xfrm>
            <a:off x="6553200" y="2590800"/>
            <a:ext cx="4876800" cy="1625600"/>
          </a:xfrm>
          <a:prstGeom prst="roundRect">
            <a:avLst>
              <a:gd name="adj" fmla="val 6250"/>
            </a:avLst>
          </a:prstGeom>
        </p:spPr>
      </p:pic>
      <p:sp>
        <p:nvSpPr>
          <p:cNvPr id="11" name="Text 6"/>
          <p:cNvSpPr/>
          <p:nvPr>
            <p:custDataLst>
              <p:tags r:id="rId11"/>
            </p:custDataLst>
          </p:nvPr>
        </p:nvSpPr>
        <p:spPr>
          <a:xfrm>
            <a:off x="6553200" y="4419600"/>
            <a:ext cx="4876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内容形式：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长图文拆解星座运势，提供“理性预测”。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核心主题：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“offer、面试、复合”等实用向关键词。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情绪输出：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“行动清单”模式降低焦虑，粉丝愿公开转发“立flag”。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6213" y="1871980"/>
            <a:ext cx="1541780" cy="14770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9A91F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7450" y="3348673"/>
            <a:ext cx="4599305" cy="12306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创新点与预期成果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09-18:35:28-d3jovs0s8jdo4os5ds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40" y="635635"/>
            <a:ext cx="713105" cy="3581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756285"/>
            <a:ext cx="929640" cy="2374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8:35:21-d3jovq8s8jdo4os5ds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15" y="6128385"/>
            <a:ext cx="2433320" cy="7620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8:35:24-d3jovr0s8jdo4os5dsn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5" y="2263140"/>
            <a:ext cx="2562860" cy="211010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09-18:35:25-d3jovr8s8jdo4os5ds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05" y="3979545"/>
            <a:ext cx="2225040" cy="2225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2954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四项创新拓展数据新闻边界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283200" y="3124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D8BFD8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924550" y="3708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3"/>
          <p:cNvSpPr/>
          <p:nvPr/>
        </p:nvSpPr>
        <p:spPr>
          <a:xfrm>
            <a:off x="1955800" y="2311400"/>
            <a:ext cx="2438400" cy="1066800"/>
          </a:xfrm>
          <a:custGeom>
            <a:avLst/>
            <a:gdLst/>
            <a:ahLst/>
            <a:cxnLst/>
            <a:rect l="l" t="t" r="r" b="b"/>
            <a:pathLst>
              <a:path w="2438400" h="10668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965198"/>
                </a:lnTo>
                <a:cubicBezTo>
                  <a:pt x="2438400" y="1021311"/>
                  <a:pt x="2392911" y="1066800"/>
                  <a:pt x="23367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2006600" y="24638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决策—情绪量化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108200" y="28194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首次将玄学影响链条量化，搭建可复用标注体系。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797800" y="2311400"/>
            <a:ext cx="2438400" cy="1066800"/>
          </a:xfrm>
          <a:custGeom>
            <a:avLst/>
            <a:gdLst/>
            <a:ahLst/>
            <a:cxnLst/>
            <a:rect l="l" t="t" r="r" b="b"/>
            <a:pathLst>
              <a:path w="2438400" h="10668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965198"/>
                </a:lnTo>
                <a:cubicBezTo>
                  <a:pt x="2438400" y="1021311"/>
                  <a:pt x="2392911" y="1066800"/>
                  <a:pt x="23367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7848600" y="24638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受众行为聚类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950200" y="28194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引入跨平台行为聚类，细分出不同付费潜力的用户群。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955800" y="4495800"/>
            <a:ext cx="2438400" cy="1066800"/>
          </a:xfrm>
          <a:custGeom>
            <a:avLst/>
            <a:gdLst/>
            <a:ahLst/>
            <a:cxnLst/>
            <a:rect l="l" t="t" r="r" b="b"/>
            <a:pathLst>
              <a:path w="2438400" h="10668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965198"/>
                </a:lnTo>
                <a:cubicBezTo>
                  <a:pt x="2438400" y="1021311"/>
                  <a:pt x="2392911" y="1066800"/>
                  <a:pt x="23367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C0CB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2006600" y="46482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博主三维评估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108200" y="50038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构建“内容—传播—心理”三维评估框架，为治理提供参照。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797800" y="4495800"/>
            <a:ext cx="2438400" cy="1066800"/>
          </a:xfrm>
          <a:custGeom>
            <a:avLst/>
            <a:gdLst/>
            <a:ahLst/>
            <a:cxnLst/>
            <a:rect l="l" t="t" r="r" b="b"/>
            <a:pathLst>
              <a:path w="2438400" h="10668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965198"/>
                </a:lnTo>
                <a:cubicBezTo>
                  <a:pt x="2438400" y="1021311"/>
                  <a:pt x="2392911" y="1066800"/>
                  <a:pt x="23367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7848600" y="46482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跨平台数据整合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950200" y="5003800"/>
            <a:ext cx="2133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整合三端数据形成数据资产，并开源推动开放科学进程。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0668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三维可视化交付物亮相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457200" y="2108200"/>
            <a:ext cx="3556000" cy="3556000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152410" y="0"/>
                </a:moveTo>
                <a:lnTo>
                  <a:pt x="3403590" y="0"/>
                </a:lnTo>
                <a:cubicBezTo>
                  <a:pt x="3487764" y="0"/>
                  <a:pt x="3556000" y="68236"/>
                  <a:pt x="3556000" y="152410"/>
                </a:cubicBezTo>
                <a:lnTo>
                  <a:pt x="3556000" y="3403590"/>
                </a:lnTo>
                <a:cubicBezTo>
                  <a:pt x="3556000" y="3487764"/>
                  <a:pt x="3487764" y="3556000"/>
                  <a:pt x="34035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2006600" y="2311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D8BFD8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320800" y="2971800"/>
            <a:ext cx="1828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决策影响故事线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660400" y="3429000"/>
            <a:ext cx="3149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以交互图表让读者自选场景，查看情绪曲线与关键词演化，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揭示玄学渗透路径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pic>
        <p:nvPicPr>
          <p:cNvPr id="8" name="Image 1" descr="https://kimi-web-img.moonshot.cn/img/sslprod.oss-cn-shanghai.aliyuncs.com/9fd08901726438503988a1cabae7573b37980e09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37534" b="37534"/>
          <a:stretch>
            <a:fillRect/>
          </a:stretch>
        </p:blipFill>
        <p:spPr>
          <a:xfrm>
            <a:off x="660400" y="4445000"/>
            <a:ext cx="31496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9" name="Shape 5"/>
          <p:cNvSpPr/>
          <p:nvPr>
            <p:custDataLst>
              <p:tags r:id="rId8"/>
            </p:custDataLst>
          </p:nvPr>
        </p:nvSpPr>
        <p:spPr>
          <a:xfrm>
            <a:off x="4318000" y="1981200"/>
            <a:ext cx="3556000" cy="3810000"/>
          </a:xfrm>
          <a:custGeom>
            <a:avLst/>
            <a:gdLst/>
            <a:ahLst/>
            <a:cxnLst/>
            <a:rect l="l" t="t" r="r" b="b"/>
            <a:pathLst>
              <a:path w="3556000" h="3810000">
                <a:moveTo>
                  <a:pt x="152410" y="0"/>
                </a:moveTo>
                <a:lnTo>
                  <a:pt x="3403590" y="0"/>
                </a:lnTo>
                <a:cubicBezTo>
                  <a:pt x="3487764" y="0"/>
                  <a:pt x="3556000" y="68236"/>
                  <a:pt x="3556000" y="152410"/>
                </a:cubicBezTo>
                <a:lnTo>
                  <a:pt x="3556000" y="3657590"/>
                </a:lnTo>
                <a:cubicBezTo>
                  <a:pt x="3556000" y="3741764"/>
                  <a:pt x="3487764" y="3810000"/>
                  <a:pt x="3403590" y="3810000"/>
                </a:cubicBezTo>
                <a:lnTo>
                  <a:pt x="152410" y="3810000"/>
                </a:lnTo>
                <a:cubicBezTo>
                  <a:pt x="68236" y="3810000"/>
                  <a:pt x="0" y="3741764"/>
                  <a:pt x="0" y="3657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6"/>
          <p:cNvSpPr/>
          <p:nvPr>
            <p:custDataLst>
              <p:tags r:id="rId9"/>
            </p:custDataLst>
          </p:nvPr>
        </p:nvSpPr>
        <p:spPr>
          <a:xfrm>
            <a:off x="5867400" y="218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</p:sp>
      <p:sp>
        <p:nvSpPr>
          <p:cNvPr id="11" name="Text 7"/>
          <p:cNvSpPr/>
          <p:nvPr>
            <p:custDataLst>
              <p:tags r:id="rId10"/>
            </p:custDataLst>
          </p:nvPr>
        </p:nvSpPr>
        <p:spPr>
          <a:xfrm>
            <a:off x="5181600" y="2844800"/>
            <a:ext cx="1828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受众画像仪表板</a:t>
            </a:r>
            <a:endParaRPr lang="en-US" sz="1600" dirty="0"/>
          </a:p>
        </p:txBody>
      </p:sp>
      <p:sp>
        <p:nvSpPr>
          <p:cNvPr id="12" name="Text 8"/>
          <p:cNvSpPr/>
          <p:nvPr>
            <p:custDataLst>
              <p:tags r:id="rId11"/>
            </p:custDataLst>
          </p:nvPr>
        </p:nvSpPr>
        <p:spPr>
          <a:xfrm>
            <a:off x="4521200" y="3302000"/>
            <a:ext cx="3149600" cy="965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支持按性别、年龄、城市过滤并实时更新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热力图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，动态呈现用户分布。</a:t>
            </a:r>
            <a:endParaRPr lang="en-US" sz="1600" dirty="0"/>
          </a:p>
        </p:txBody>
      </p:sp>
      <p:sp>
        <p:nvSpPr>
          <p:cNvPr id="14" name="Shape 9"/>
          <p:cNvSpPr/>
          <p:nvPr>
            <p:custDataLst>
              <p:tags r:id="rId12"/>
            </p:custDataLst>
          </p:nvPr>
        </p:nvSpPr>
        <p:spPr>
          <a:xfrm>
            <a:off x="8178800" y="2108200"/>
            <a:ext cx="3556000" cy="3556000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152410" y="0"/>
                </a:moveTo>
                <a:lnTo>
                  <a:pt x="3403590" y="0"/>
                </a:lnTo>
                <a:cubicBezTo>
                  <a:pt x="3487764" y="0"/>
                  <a:pt x="3556000" y="68236"/>
                  <a:pt x="3556000" y="152410"/>
                </a:cubicBezTo>
                <a:lnTo>
                  <a:pt x="3556000" y="3403590"/>
                </a:lnTo>
                <a:cubicBezTo>
                  <a:pt x="3556000" y="3487764"/>
                  <a:pt x="3487764" y="3556000"/>
                  <a:pt x="34035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0"/>
          <p:cNvSpPr/>
          <p:nvPr>
            <p:custDataLst>
              <p:tags r:id="rId13"/>
            </p:custDataLst>
          </p:nvPr>
        </p:nvSpPr>
        <p:spPr>
          <a:xfrm>
            <a:off x="9785350" y="2311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16" name="Text 11"/>
          <p:cNvSpPr/>
          <p:nvPr>
            <p:custDataLst>
              <p:tags r:id="rId14"/>
            </p:custDataLst>
          </p:nvPr>
        </p:nvSpPr>
        <p:spPr>
          <a:xfrm>
            <a:off x="9156700" y="2971800"/>
            <a:ext cx="1600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博主对比报告</a:t>
            </a:r>
            <a:endParaRPr lang="en-US" sz="1600" dirty="0"/>
          </a:p>
        </p:txBody>
      </p:sp>
      <p:sp>
        <p:nvSpPr>
          <p:cNvPr id="17" name="Text 12"/>
          <p:cNvSpPr/>
          <p:nvPr>
            <p:custDataLst>
              <p:tags r:id="rId15"/>
            </p:custDataLst>
          </p:nvPr>
        </p:nvSpPr>
        <p:spPr>
          <a:xfrm>
            <a:off x="8382000" y="3429000"/>
            <a:ext cx="31496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呈现内容主题占比、传播网络与粉丝情绪雷达，可嵌入媒体稿件或课堂展示。</a:t>
            </a:r>
            <a:endParaRPr lang="en-US" sz="1600" dirty="0"/>
          </a:p>
        </p:txBody>
      </p:sp>
      <p:pic>
        <p:nvPicPr>
          <p:cNvPr id="18" name="Image 3" descr="https://kimi-web-img.moonshot.cn/img/eslkidsworld.com/f2d977ccd61f5ad20e3cf8490a427396408e558b.jp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21326" b="21326"/>
          <a:stretch>
            <a:fillRect/>
          </a:stretch>
        </p:blipFill>
        <p:spPr>
          <a:xfrm>
            <a:off x="8382000" y="4445000"/>
            <a:ext cx="3149600" cy="1016000"/>
          </a:xfrm>
          <a:prstGeom prst="roundRect">
            <a:avLst>
              <a:gd name="adj" fmla="val 7500"/>
            </a:avLst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0" y="1385570"/>
            <a:ext cx="5930265" cy="59302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18130" y="1854835"/>
            <a:ext cx="6364605" cy="14852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9B92F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88955" y="5488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688955" y="5488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88980" y="5488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888980" y="5488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89005" y="5488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089005" y="5488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89030" y="5488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1289030" y="5488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1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" y="637540"/>
            <a:ext cx="713105" cy="35814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805" y="637540"/>
            <a:ext cx="929640" cy="2374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818130" y="3341370"/>
            <a:ext cx="6614160" cy="736600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10-09-18:35:24-d3jovr0s8jdo4os5dsn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290" y="3691255"/>
            <a:ext cx="1725295" cy="142113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28650" y="6040755"/>
            <a:ext cx="192532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b="1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吴羽宸</a:t>
            </a:r>
            <a:endParaRPr lang="zh-CN" altLang="en-US" sz="1800" b="1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9313545" y="6053455"/>
            <a:ext cx="273177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时间：2025/11/18</a:t>
            </a:r>
            <a:endParaRPr lang="en-US" sz="1600" dirty="0"/>
          </a:p>
        </p:txBody>
      </p:sp>
      <p:pic>
        <p:nvPicPr>
          <p:cNvPr id="18" name="Image 4" descr="https://kimi-img.moonshot.cn/pub/slides/slides_tmpl/image/25-10-09-18:35:21-d3jovq8s8jdo4os5dsj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50" y="6142990"/>
            <a:ext cx="6539865" cy="1638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97" y="800779"/>
            <a:ext cx="1751965" cy="8370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8:35:25-d3jovr8s8jdo4os5dsng.png"/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7555230" y="224155"/>
            <a:ext cx="4787900" cy="47879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3425" y="969655"/>
            <a:ext cx="2360967" cy="4994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09-18:35:23-d3jovqos8jdo4os5dsl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3520" y="2180590"/>
            <a:ext cx="912495" cy="32067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8:35:23-d3jovqos8jdo4os5dsl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54600" y="2180590"/>
            <a:ext cx="912495" cy="32067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8:35:23-d3jovqos8jdo4os5dsl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19820" y="2180590"/>
            <a:ext cx="912495" cy="32067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09-18:35:23-d3jovqos8jdo4os5dsl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98415" y="4307840"/>
            <a:ext cx="912495" cy="320675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10-09-18:35:23-d3jovqos8jdo4os5dsl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0345" y="4282440"/>
            <a:ext cx="912495" cy="320675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5957570"/>
            <a:ext cx="713105" cy="35814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4805" y="6166485"/>
            <a:ext cx="929640" cy="237490"/>
          </a:xfrm>
          <a:prstGeom prst="rect">
            <a:avLst/>
          </a:prstGeom>
        </p:spPr>
      </p:pic>
      <p:sp>
        <p:nvSpPr>
          <p:cNvPr id="13" name="Text 2"/>
          <p:cNvSpPr/>
          <p:nvPr>
            <p:custDataLst>
              <p:tags r:id="rId11"/>
            </p:custDataLst>
          </p:nvPr>
        </p:nvSpPr>
        <p:spPr>
          <a:xfrm>
            <a:off x="2406222" y="1826889"/>
            <a:ext cx="1041400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857AF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4" name="Text 3"/>
          <p:cNvSpPr/>
          <p:nvPr>
            <p:custDataLst>
              <p:tags r:id="rId12"/>
            </p:custDataLst>
          </p:nvPr>
        </p:nvSpPr>
        <p:spPr>
          <a:xfrm>
            <a:off x="1053905" y="2593866"/>
            <a:ext cx="2360126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研究背景与价值</a:t>
            </a:r>
            <a:endParaRPr lang="en-US" sz="1600" dirty="0"/>
          </a:p>
        </p:txBody>
      </p:sp>
      <p:sp>
        <p:nvSpPr>
          <p:cNvPr id="15" name="Text 4"/>
          <p:cNvSpPr/>
          <p:nvPr>
            <p:custDataLst>
              <p:tags r:id="rId13"/>
            </p:custDataLst>
          </p:nvPr>
        </p:nvSpPr>
        <p:spPr>
          <a:xfrm>
            <a:off x="5934075" y="1826895"/>
            <a:ext cx="106616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857AF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6" name="Text 5"/>
          <p:cNvSpPr/>
          <p:nvPr>
            <p:custDataLst>
              <p:tags r:id="rId14"/>
            </p:custDataLst>
          </p:nvPr>
        </p:nvSpPr>
        <p:spPr>
          <a:xfrm>
            <a:off x="4735495" y="2623918"/>
            <a:ext cx="2360126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研究问题与难点</a:t>
            </a:r>
            <a:endParaRPr lang="en-US" sz="1600" dirty="0"/>
          </a:p>
        </p:txBody>
      </p:sp>
      <p:sp>
        <p:nvSpPr>
          <p:cNvPr id="17" name="Text 6"/>
          <p:cNvSpPr/>
          <p:nvPr>
            <p:custDataLst>
              <p:tags r:id="rId15"/>
            </p:custDataLst>
          </p:nvPr>
        </p:nvSpPr>
        <p:spPr>
          <a:xfrm>
            <a:off x="9599295" y="1826895"/>
            <a:ext cx="1242060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857AF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8" name="Text 7"/>
          <p:cNvSpPr/>
          <p:nvPr>
            <p:custDataLst>
              <p:tags r:id="rId16"/>
            </p:custDataLst>
          </p:nvPr>
        </p:nvSpPr>
        <p:spPr>
          <a:xfrm>
            <a:off x="8419061" y="2623918"/>
            <a:ext cx="2360126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研究方法与数据</a:t>
            </a:r>
            <a:endParaRPr lang="en-US" sz="1600" dirty="0"/>
          </a:p>
        </p:txBody>
      </p:sp>
      <p:sp>
        <p:nvSpPr>
          <p:cNvPr id="19" name="Text 8"/>
          <p:cNvSpPr/>
          <p:nvPr>
            <p:custDataLst>
              <p:tags r:id="rId17"/>
            </p:custDataLst>
          </p:nvPr>
        </p:nvSpPr>
        <p:spPr>
          <a:xfrm>
            <a:off x="2407920" y="3958590"/>
            <a:ext cx="1145540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857AF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0" name="Text 9"/>
          <p:cNvSpPr/>
          <p:nvPr>
            <p:custDataLst>
              <p:tags r:id="rId18"/>
            </p:custDataLst>
          </p:nvPr>
        </p:nvSpPr>
        <p:spPr>
          <a:xfrm>
            <a:off x="1053905" y="4809381"/>
            <a:ext cx="2360126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具体</a:t>
            </a: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模块</a:t>
            </a:r>
            <a:r>
              <a:rPr lang="zh-CN" alt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划分</a:t>
            </a:r>
            <a:endParaRPr lang="zh-CN" altLang="en-US" sz="2400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Text 10"/>
          <p:cNvSpPr/>
          <p:nvPr>
            <p:custDataLst>
              <p:tags r:id="rId19"/>
            </p:custDataLst>
          </p:nvPr>
        </p:nvSpPr>
        <p:spPr>
          <a:xfrm>
            <a:off x="5967095" y="3958590"/>
            <a:ext cx="116522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857AF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2" name="Text 11"/>
          <p:cNvSpPr/>
          <p:nvPr>
            <p:custDataLst>
              <p:tags r:id="rId20"/>
            </p:custDataLst>
          </p:nvPr>
        </p:nvSpPr>
        <p:spPr>
          <a:xfrm>
            <a:off x="4276090" y="4788535"/>
            <a:ext cx="373951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595959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创新点与预期成果</a:t>
            </a:r>
            <a:endParaRPr lang="en-US" sz="2400" dirty="0">
              <a:solidFill>
                <a:srgbClr val="595959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6213" y="1871980"/>
            <a:ext cx="1541780" cy="14770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9A91F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7450" y="3348673"/>
            <a:ext cx="4599305" cy="12306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研究背景与价值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09-18:35:28-d3jovs0s8jdo4os5ds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40" y="635635"/>
            <a:ext cx="713105" cy="3581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756285"/>
            <a:ext cx="929640" cy="2374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8:35:21-d3jovq8s8jdo4os5ds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15" y="6128385"/>
            <a:ext cx="2433320" cy="7620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8:35:24-d3jovr0s8jdo4os5dsn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5" y="2263140"/>
            <a:ext cx="2562860" cy="211010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09-18:35:25-d3jovr8s8jdo4os5ds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05" y="3979545"/>
            <a:ext cx="2225040" cy="2225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00" y="1422400"/>
            <a:ext cx="11531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不确定性催生赛博玄学热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0400" y="2082800"/>
            <a:ext cx="8889365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在就业压力、情感焦虑与信息过载交织的当下，年轻人将“赛博玄学”视为一种</a:t>
            </a:r>
            <a:r>
              <a:rPr lang="en-US" sz="1800" dirty="0">
                <a:solidFill>
                  <a:srgbClr val="333333"/>
                </a:solidFill>
                <a:highlight>
                  <a:srgbClr val="FFC0CB">
                    <a:alpha val="3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低成本的心理工具 </a:t>
            </a: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，用以快速获得确定</a:t>
            </a:r>
            <a:r>
              <a:rPr lang="zh-CN" alt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情感</a:t>
            </a: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与情绪出口。</a:t>
            </a: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60400" y="3200400"/>
            <a:ext cx="3416300" cy="2235200"/>
          </a:xfrm>
          <a:custGeom>
            <a:avLst/>
            <a:gdLst/>
            <a:ahLst/>
            <a:cxnLst/>
            <a:rect l="l" t="t" r="r" b="b"/>
            <a:pathLst>
              <a:path w="3416300" h="2235200">
                <a:moveTo>
                  <a:pt x="152396" y="0"/>
                </a:moveTo>
                <a:lnTo>
                  <a:pt x="3263904" y="0"/>
                </a:lnTo>
                <a:cubicBezTo>
                  <a:pt x="3348070" y="0"/>
                  <a:pt x="3416300" y="68230"/>
                  <a:pt x="3416300" y="152396"/>
                </a:cubicBezTo>
                <a:lnTo>
                  <a:pt x="3416300" y="2082804"/>
                </a:lnTo>
                <a:cubicBezTo>
                  <a:pt x="3416300" y="2166970"/>
                  <a:pt x="3348070" y="2235200"/>
                  <a:pt x="32639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2142067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D8BFD8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1799167" y="4013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心理机制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863600" y="4470400"/>
            <a:ext cx="30099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将星座、MBTI、塔罗等作为应对焦虑的“速效安慰剂”，在复杂世界中寻求简单答案。</a:t>
            </a: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4385733" y="3200400"/>
            <a:ext cx="3416300" cy="2235200"/>
          </a:xfrm>
          <a:custGeom>
            <a:avLst/>
            <a:gdLst/>
            <a:ahLst/>
            <a:cxnLst/>
            <a:rect l="l" t="t" r="r" b="b"/>
            <a:pathLst>
              <a:path w="3416300" h="2235200">
                <a:moveTo>
                  <a:pt x="152396" y="0"/>
                </a:moveTo>
                <a:lnTo>
                  <a:pt x="3263904" y="0"/>
                </a:lnTo>
                <a:cubicBezTo>
                  <a:pt x="3348070" y="0"/>
                  <a:pt x="3416300" y="68230"/>
                  <a:pt x="3416300" y="152396"/>
                </a:cubicBezTo>
                <a:lnTo>
                  <a:pt x="3416300" y="2082804"/>
                </a:lnTo>
                <a:cubicBezTo>
                  <a:pt x="3416300" y="2166970"/>
                  <a:pt x="3348070" y="2235200"/>
                  <a:pt x="32639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586740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91720" y="625"/>
                </a:moveTo>
                <a:cubicBezTo>
                  <a:pt x="207169" y="3929"/>
                  <a:pt x="216991" y="19110"/>
                  <a:pt x="213687" y="34558"/>
                </a:cubicBezTo>
                <a:lnTo>
                  <a:pt x="196632" y="114300"/>
                </a:lnTo>
                <a:lnTo>
                  <a:pt x="309592" y="114300"/>
                </a:lnTo>
                <a:lnTo>
                  <a:pt x="329238" y="22592"/>
                </a:lnTo>
                <a:cubicBezTo>
                  <a:pt x="332542" y="7144"/>
                  <a:pt x="347722" y="-2679"/>
                  <a:pt x="363170" y="625"/>
                </a:cubicBezTo>
                <a:cubicBezTo>
                  <a:pt x="378619" y="3929"/>
                  <a:pt x="388441" y="19110"/>
                  <a:pt x="385137" y="34558"/>
                </a:cubicBezTo>
                <a:lnTo>
                  <a:pt x="368082" y="114300"/>
                </a:lnTo>
                <a:lnTo>
                  <a:pt x="428625" y="114300"/>
                </a:lnTo>
                <a:cubicBezTo>
                  <a:pt x="444431" y="114300"/>
                  <a:pt x="457200" y="127069"/>
                  <a:pt x="457200" y="142875"/>
                </a:cubicBezTo>
                <a:cubicBezTo>
                  <a:pt x="457200" y="158681"/>
                  <a:pt x="444431" y="171450"/>
                  <a:pt x="428625" y="171450"/>
                </a:cubicBezTo>
                <a:lnTo>
                  <a:pt x="355759" y="171450"/>
                </a:lnTo>
                <a:lnTo>
                  <a:pt x="331291" y="285750"/>
                </a:lnTo>
                <a:lnTo>
                  <a:pt x="391835" y="285750"/>
                </a:lnTo>
                <a:cubicBezTo>
                  <a:pt x="407640" y="285750"/>
                  <a:pt x="420410" y="298519"/>
                  <a:pt x="420410" y="314325"/>
                </a:cubicBezTo>
                <a:cubicBezTo>
                  <a:pt x="420410" y="330131"/>
                  <a:pt x="407640" y="342900"/>
                  <a:pt x="391835" y="342900"/>
                </a:cubicBezTo>
                <a:lnTo>
                  <a:pt x="318968" y="342900"/>
                </a:lnTo>
                <a:lnTo>
                  <a:pt x="299323" y="434608"/>
                </a:lnTo>
                <a:cubicBezTo>
                  <a:pt x="296019" y="450056"/>
                  <a:pt x="280839" y="459879"/>
                  <a:pt x="265390" y="456575"/>
                </a:cubicBezTo>
                <a:cubicBezTo>
                  <a:pt x="249942" y="453271"/>
                  <a:pt x="240119" y="438090"/>
                  <a:pt x="243423" y="422642"/>
                </a:cubicBezTo>
                <a:lnTo>
                  <a:pt x="260479" y="342900"/>
                </a:lnTo>
                <a:lnTo>
                  <a:pt x="147518" y="342900"/>
                </a:lnTo>
                <a:lnTo>
                  <a:pt x="127873" y="434608"/>
                </a:lnTo>
                <a:cubicBezTo>
                  <a:pt x="124569" y="450056"/>
                  <a:pt x="109389" y="459879"/>
                  <a:pt x="93940" y="456575"/>
                </a:cubicBezTo>
                <a:cubicBezTo>
                  <a:pt x="78492" y="453271"/>
                  <a:pt x="68669" y="438090"/>
                  <a:pt x="71973" y="422642"/>
                </a:cubicBezTo>
                <a:lnTo>
                  <a:pt x="89118" y="342900"/>
                </a:lnTo>
                <a:lnTo>
                  <a:pt x="28575" y="342900"/>
                </a:lnTo>
                <a:cubicBezTo>
                  <a:pt x="12769" y="342900"/>
                  <a:pt x="0" y="330131"/>
                  <a:pt x="0" y="314325"/>
                </a:cubicBezTo>
                <a:cubicBezTo>
                  <a:pt x="0" y="298519"/>
                  <a:pt x="12769" y="285750"/>
                  <a:pt x="28575" y="285750"/>
                </a:cubicBezTo>
                <a:lnTo>
                  <a:pt x="101441" y="285750"/>
                </a:lnTo>
                <a:lnTo>
                  <a:pt x="125909" y="171450"/>
                </a:lnTo>
                <a:lnTo>
                  <a:pt x="65365" y="171450"/>
                </a:lnTo>
                <a:cubicBezTo>
                  <a:pt x="49560" y="171450"/>
                  <a:pt x="36790" y="158681"/>
                  <a:pt x="36790" y="142875"/>
                </a:cubicBezTo>
                <a:cubicBezTo>
                  <a:pt x="36790" y="127069"/>
                  <a:pt x="49560" y="114300"/>
                  <a:pt x="65365" y="114300"/>
                </a:cubicBezTo>
                <a:lnTo>
                  <a:pt x="138232" y="114300"/>
                </a:lnTo>
                <a:lnTo>
                  <a:pt x="157877" y="22592"/>
                </a:lnTo>
                <a:cubicBezTo>
                  <a:pt x="161092" y="7144"/>
                  <a:pt x="176272" y="-2679"/>
                  <a:pt x="191720" y="625"/>
                </a:cubicBezTo>
                <a:close/>
                <a:moveTo>
                  <a:pt x="184309" y="171450"/>
                </a:moveTo>
                <a:lnTo>
                  <a:pt x="159841" y="285750"/>
                </a:lnTo>
                <a:lnTo>
                  <a:pt x="272802" y="285750"/>
                </a:lnTo>
                <a:lnTo>
                  <a:pt x="297269" y="171450"/>
                </a:lnTo>
                <a:lnTo>
                  <a:pt x="184309" y="1714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5524500" y="4013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网络迷因</a:t>
            </a:r>
            <a:endParaRPr lang="en-US" sz="1600" dirty="0"/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493895" y="4470400"/>
            <a:ext cx="3199765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显化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”、“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吸引力法则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”等话题，通过算法推荐成为公共讨论的日常词汇。</a:t>
            </a:r>
            <a:endParaRPr lang="en-US" sz="1600" dirty="0"/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8111067" y="3200400"/>
            <a:ext cx="3416300" cy="2235200"/>
          </a:xfrm>
          <a:custGeom>
            <a:avLst/>
            <a:gdLst/>
            <a:ahLst/>
            <a:cxnLst/>
            <a:rect l="l" t="t" r="r" b="b"/>
            <a:pathLst>
              <a:path w="3416300" h="2235200">
                <a:moveTo>
                  <a:pt x="152396" y="0"/>
                </a:moveTo>
                <a:lnTo>
                  <a:pt x="3263904" y="0"/>
                </a:lnTo>
                <a:cubicBezTo>
                  <a:pt x="3348070" y="0"/>
                  <a:pt x="3416300" y="68230"/>
                  <a:pt x="3416300" y="152396"/>
                </a:cubicBezTo>
                <a:lnTo>
                  <a:pt x="3416300" y="2082804"/>
                </a:lnTo>
                <a:cubicBezTo>
                  <a:pt x="3416300" y="2166970"/>
                  <a:pt x="3348070" y="2235200"/>
                  <a:pt x="3263904" y="2235200"/>
                </a:cubicBezTo>
                <a:lnTo>
                  <a:pt x="152396" y="2235200"/>
                </a:lnTo>
                <a:cubicBezTo>
                  <a:pt x="68230" y="2235200"/>
                  <a:pt x="0" y="2166970"/>
                  <a:pt x="0" y="20828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9564159" y="3403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ADD8E6"/>
          </a:solidFill>
        </p:spPr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9249834" y="4013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数据洞察</a:t>
            </a:r>
            <a:endParaRPr lang="en-US" sz="1600" dirty="0"/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8314267" y="4470400"/>
            <a:ext cx="30099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数据新闻视角可量化这一“非理性”现象，揭示其背后</a:t>
            </a:r>
            <a:r>
              <a:rPr lang="en-US" sz="1400" dirty="0">
                <a:solidFill>
                  <a:srgbClr val="333333"/>
                </a:solidFill>
                <a:highlight>
                  <a:srgbClr val="FFC0CB">
                    <a:alpha val="3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可计算的社会心理需求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pic>
        <p:nvPicPr>
          <p:cNvPr id="18" name="图片 17"/>
          <p:cNvPicPr/>
          <p:nvPr/>
        </p:nvPicPr>
        <p:blipFill>
          <a:blip r:embed="rId14"/>
          <a:stretch>
            <a:fillRect/>
          </a:stretch>
        </p:blipFill>
        <p:spPr>
          <a:xfrm>
            <a:off x="6667500" y="402590"/>
            <a:ext cx="1768475" cy="144970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5"/>
          <a:stretch>
            <a:fillRect/>
          </a:stretch>
        </p:blipFill>
        <p:spPr>
          <a:xfrm>
            <a:off x="9888855" y="37465"/>
            <a:ext cx="2151380" cy="31464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133600"/>
            <a:ext cx="496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平台生态与数据潜力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44800"/>
            <a:ext cx="45085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微博、小红书、B站、豆瓣构成</a:t>
            </a:r>
            <a:r>
              <a:rPr lang="en-US" sz="1600" dirty="0">
                <a:solidFill>
                  <a:srgbClr val="333333"/>
                </a:solidFill>
                <a:highlight>
                  <a:srgbClr val="FFC0CB">
                    <a:alpha val="3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“短—中—长”多维传播矩阵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。公开的用户互动数据，为研究者提供了跨平台、多模态的原始数据富矿。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962400"/>
            <a:ext cx="45085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通过数据新闻的介入，既能用可视化呈现“看似模糊”的心理转向，也能以故事化叙事降低学术门槛，让“赛博信仰”的传播机制被看见、被检验、被讨论。</a:t>
            </a:r>
            <a:endParaRPr lang="en-US" sz="1600" dirty="0"/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5171414" y="457200"/>
            <a:ext cx="3276600" cy="2870200"/>
          </a:xfrm>
          <a:custGeom>
            <a:avLst/>
            <a:gdLst/>
            <a:ahLst/>
            <a:cxnLst/>
            <a:rect l="l" t="t" r="r" b="b"/>
            <a:pathLst>
              <a:path w="3276600" h="2870200">
                <a:moveTo>
                  <a:pt x="101605" y="0"/>
                </a:moveTo>
                <a:lnTo>
                  <a:pt x="3174995" y="0"/>
                </a:lnTo>
                <a:cubicBezTo>
                  <a:pt x="3231110" y="0"/>
                  <a:pt x="3276600" y="45490"/>
                  <a:pt x="3276600" y="101605"/>
                </a:cubicBezTo>
                <a:lnTo>
                  <a:pt x="3276600" y="2768595"/>
                </a:lnTo>
                <a:cubicBezTo>
                  <a:pt x="3276600" y="2824710"/>
                  <a:pt x="3231110" y="2870200"/>
                  <a:pt x="3174995" y="2870200"/>
                </a:cubicBezTo>
                <a:lnTo>
                  <a:pt x="101605" y="2870200"/>
                </a:lnTo>
                <a:cubicBezTo>
                  <a:pt x="45490" y="2870200"/>
                  <a:pt x="0" y="2824710"/>
                  <a:pt x="0" y="27685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6624903" y="1320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2865" y="132159"/>
                </a:moveTo>
                <a:cubicBezTo>
                  <a:pt x="308521" y="114300"/>
                  <a:pt x="292894" y="97334"/>
                  <a:pt x="275034" y="101129"/>
                </a:cubicBezTo>
                <a:cubicBezTo>
                  <a:pt x="258663" y="104701"/>
                  <a:pt x="253603" y="80218"/>
                  <a:pt x="269751" y="76721"/>
                </a:cubicBezTo>
                <a:cubicBezTo>
                  <a:pt x="307032" y="68610"/>
                  <a:pt x="338435" y="104329"/>
                  <a:pt x="326678" y="139824"/>
                </a:cubicBezTo>
                <a:cubicBezTo>
                  <a:pt x="321618" y="155600"/>
                  <a:pt x="297805" y="147861"/>
                  <a:pt x="302865" y="132159"/>
                </a:cubicBezTo>
                <a:close/>
                <a:moveTo>
                  <a:pt x="159841" y="332408"/>
                </a:moveTo>
                <a:cubicBezTo>
                  <a:pt x="80739" y="332408"/>
                  <a:pt x="0" y="294159"/>
                  <a:pt x="0" y="230981"/>
                </a:cubicBezTo>
                <a:cubicBezTo>
                  <a:pt x="0" y="198016"/>
                  <a:pt x="20836" y="159990"/>
                  <a:pt x="56778" y="124048"/>
                </a:cubicBezTo>
                <a:cubicBezTo>
                  <a:pt x="130969" y="49857"/>
                  <a:pt x="207987" y="48964"/>
                  <a:pt x="185961" y="119807"/>
                </a:cubicBezTo>
                <a:cubicBezTo>
                  <a:pt x="182984" y="129555"/>
                  <a:pt x="195114" y="124048"/>
                  <a:pt x="195114" y="124271"/>
                </a:cubicBezTo>
                <a:cubicBezTo>
                  <a:pt x="254273" y="99268"/>
                  <a:pt x="299665" y="111770"/>
                  <a:pt x="279946" y="162520"/>
                </a:cubicBezTo>
                <a:cubicBezTo>
                  <a:pt x="277192" y="169515"/>
                  <a:pt x="280764" y="170631"/>
                  <a:pt x="286122" y="172269"/>
                </a:cubicBezTo>
                <a:cubicBezTo>
                  <a:pt x="387102" y="203746"/>
                  <a:pt x="312018" y="332408"/>
                  <a:pt x="159841" y="332408"/>
                </a:cubicBezTo>
                <a:close/>
                <a:moveTo>
                  <a:pt x="266774" y="223540"/>
                </a:moveTo>
                <a:cubicBezTo>
                  <a:pt x="262756" y="182091"/>
                  <a:pt x="208359" y="153591"/>
                  <a:pt x="145182" y="159767"/>
                </a:cubicBezTo>
                <a:cubicBezTo>
                  <a:pt x="82079" y="166167"/>
                  <a:pt x="34454" y="204639"/>
                  <a:pt x="38472" y="246087"/>
                </a:cubicBezTo>
                <a:cubicBezTo>
                  <a:pt x="42490" y="287536"/>
                  <a:pt x="96887" y="316037"/>
                  <a:pt x="160065" y="309860"/>
                </a:cubicBezTo>
                <a:cubicBezTo>
                  <a:pt x="223168" y="303461"/>
                  <a:pt x="270793" y="264988"/>
                  <a:pt x="266774" y="223540"/>
                </a:cubicBezTo>
                <a:close/>
                <a:moveTo>
                  <a:pt x="258887" y="26119"/>
                </a:moveTo>
                <a:cubicBezTo>
                  <a:pt x="239613" y="30287"/>
                  <a:pt x="246385" y="58638"/>
                  <a:pt x="265063" y="54620"/>
                </a:cubicBezTo>
                <a:cubicBezTo>
                  <a:pt x="318864" y="43309"/>
                  <a:pt x="365373" y="93911"/>
                  <a:pt x="348183" y="146893"/>
                </a:cubicBezTo>
                <a:cubicBezTo>
                  <a:pt x="342677" y="164902"/>
                  <a:pt x="369838" y="174427"/>
                  <a:pt x="376014" y="155823"/>
                </a:cubicBezTo>
                <a:cubicBezTo>
                  <a:pt x="399752" y="81558"/>
                  <a:pt x="335012" y="10046"/>
                  <a:pt x="258887" y="26119"/>
                </a:cubicBezTo>
                <a:close/>
                <a:moveTo>
                  <a:pt x="200471" y="257547"/>
                </a:moveTo>
                <a:cubicBezTo>
                  <a:pt x="187747" y="286420"/>
                  <a:pt x="150763" y="302196"/>
                  <a:pt x="119286" y="292001"/>
                </a:cubicBezTo>
                <a:cubicBezTo>
                  <a:pt x="88925" y="282253"/>
                  <a:pt x="76126" y="252264"/>
                  <a:pt x="89297" y="225251"/>
                </a:cubicBezTo>
                <a:cubicBezTo>
                  <a:pt x="102468" y="198909"/>
                  <a:pt x="136252" y="184026"/>
                  <a:pt x="166241" y="191691"/>
                </a:cubicBezTo>
                <a:cubicBezTo>
                  <a:pt x="197495" y="199727"/>
                  <a:pt x="213196" y="229046"/>
                  <a:pt x="200471" y="257547"/>
                </a:cubicBezTo>
                <a:close/>
                <a:moveTo>
                  <a:pt x="136252" y="235223"/>
                </a:moveTo>
                <a:cubicBezTo>
                  <a:pt x="126653" y="231204"/>
                  <a:pt x="113928" y="235446"/>
                  <a:pt x="107975" y="244822"/>
                </a:cubicBezTo>
                <a:cubicBezTo>
                  <a:pt x="101798" y="254422"/>
                  <a:pt x="104775" y="265658"/>
                  <a:pt x="114374" y="270123"/>
                </a:cubicBezTo>
                <a:cubicBezTo>
                  <a:pt x="124123" y="274588"/>
                  <a:pt x="137294" y="270346"/>
                  <a:pt x="143470" y="260524"/>
                </a:cubicBezTo>
                <a:cubicBezTo>
                  <a:pt x="149423" y="250775"/>
                  <a:pt x="146224" y="239464"/>
                  <a:pt x="136252" y="235223"/>
                </a:cubicBezTo>
                <a:close/>
                <a:moveTo>
                  <a:pt x="160511" y="225251"/>
                </a:moveTo>
                <a:cubicBezTo>
                  <a:pt x="156716" y="223986"/>
                  <a:pt x="152028" y="225698"/>
                  <a:pt x="149870" y="229270"/>
                </a:cubicBezTo>
                <a:cubicBezTo>
                  <a:pt x="147712" y="233065"/>
                  <a:pt x="148828" y="237158"/>
                  <a:pt x="152623" y="238869"/>
                </a:cubicBezTo>
                <a:cubicBezTo>
                  <a:pt x="156418" y="240357"/>
                  <a:pt x="161330" y="238646"/>
                  <a:pt x="163488" y="234851"/>
                </a:cubicBezTo>
                <a:cubicBezTo>
                  <a:pt x="165571" y="230981"/>
                  <a:pt x="164306" y="226740"/>
                  <a:pt x="160511" y="225251"/>
                </a:cubicBezTo>
                <a:close/>
              </a:path>
            </a:pathLst>
          </a:custGeom>
          <a:solidFill>
            <a:srgbClr val="D8BFD8"/>
          </a:solidFill>
        </p:spPr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5897827" y="1803400"/>
            <a:ext cx="1828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微博：议题引爆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5923227" y="2209800"/>
            <a:ext cx="177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热搜话题，快速扩散</a:t>
            </a:r>
            <a:endParaRPr lang="en-US" sz="1600" dirty="0"/>
          </a:p>
        </p:txBody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8656241" y="457200"/>
            <a:ext cx="3276600" cy="2870200"/>
          </a:xfrm>
          <a:custGeom>
            <a:avLst/>
            <a:gdLst/>
            <a:ahLst/>
            <a:cxnLst/>
            <a:rect l="l" t="t" r="r" b="b"/>
            <a:pathLst>
              <a:path w="3276600" h="2870200">
                <a:moveTo>
                  <a:pt x="101605" y="0"/>
                </a:moveTo>
                <a:lnTo>
                  <a:pt x="3174995" y="0"/>
                </a:lnTo>
                <a:cubicBezTo>
                  <a:pt x="3231110" y="0"/>
                  <a:pt x="3276600" y="45490"/>
                  <a:pt x="3276600" y="101605"/>
                </a:cubicBezTo>
                <a:lnTo>
                  <a:pt x="3276600" y="2768595"/>
                </a:lnTo>
                <a:cubicBezTo>
                  <a:pt x="3276600" y="2824710"/>
                  <a:pt x="3231110" y="2870200"/>
                  <a:pt x="3174995" y="2870200"/>
                </a:cubicBezTo>
                <a:lnTo>
                  <a:pt x="101605" y="2870200"/>
                </a:lnTo>
                <a:cubicBezTo>
                  <a:pt x="45490" y="2870200"/>
                  <a:pt x="0" y="2824710"/>
                  <a:pt x="0" y="27685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10109729" y="1320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9268354" y="1803400"/>
            <a:ext cx="205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小红书：笔记陪伴</a:t>
            </a:r>
            <a:endParaRPr lang="en-US" sz="160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9408054" y="2209800"/>
            <a:ext cx="177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经验分享，情感共鸣</a:t>
            </a:r>
            <a:endParaRPr lang="en-US" sz="1600" dirty="0"/>
          </a:p>
        </p:txBody>
      </p:sp>
      <p:sp>
        <p:nvSpPr>
          <p:cNvPr id="14" name="Shape 11"/>
          <p:cNvSpPr/>
          <p:nvPr>
            <p:custDataLst>
              <p:tags r:id="rId10"/>
            </p:custDataLst>
          </p:nvPr>
        </p:nvSpPr>
        <p:spPr>
          <a:xfrm>
            <a:off x="5171414" y="3530600"/>
            <a:ext cx="3276600" cy="2870200"/>
          </a:xfrm>
          <a:custGeom>
            <a:avLst/>
            <a:gdLst/>
            <a:ahLst/>
            <a:cxnLst/>
            <a:rect l="l" t="t" r="r" b="b"/>
            <a:pathLst>
              <a:path w="3276600" h="2870200">
                <a:moveTo>
                  <a:pt x="101605" y="0"/>
                </a:moveTo>
                <a:lnTo>
                  <a:pt x="3174995" y="0"/>
                </a:lnTo>
                <a:cubicBezTo>
                  <a:pt x="3231110" y="0"/>
                  <a:pt x="3276600" y="45490"/>
                  <a:pt x="3276600" y="101605"/>
                </a:cubicBezTo>
                <a:lnTo>
                  <a:pt x="3276600" y="2768595"/>
                </a:lnTo>
                <a:cubicBezTo>
                  <a:pt x="3276600" y="2824710"/>
                  <a:pt x="3231110" y="2870200"/>
                  <a:pt x="3174995" y="2870200"/>
                </a:cubicBezTo>
                <a:lnTo>
                  <a:pt x="101605" y="2870200"/>
                </a:lnTo>
                <a:cubicBezTo>
                  <a:pt x="45490" y="2870200"/>
                  <a:pt x="0" y="2824710"/>
                  <a:pt x="0" y="27685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>
            <p:custDataLst>
              <p:tags r:id="rId11"/>
            </p:custDataLst>
          </p:nvPr>
        </p:nvSpPr>
        <p:spPr>
          <a:xfrm>
            <a:off x="6624903" y="4394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63587" y="77465"/>
                </a:moveTo>
                <a:cubicBezTo>
                  <a:pt x="376014" y="90934"/>
                  <a:pt x="381744" y="107007"/>
                  <a:pt x="380926" y="126355"/>
                </a:cubicBezTo>
                <a:lnTo>
                  <a:pt x="380926" y="276969"/>
                </a:lnTo>
                <a:cubicBezTo>
                  <a:pt x="380628" y="296614"/>
                  <a:pt x="374079" y="312762"/>
                  <a:pt x="361206" y="325413"/>
                </a:cubicBezTo>
                <a:cubicBezTo>
                  <a:pt x="348407" y="338063"/>
                  <a:pt x="332110" y="344686"/>
                  <a:pt x="312465" y="345281"/>
                </a:cubicBezTo>
                <a:lnTo>
                  <a:pt x="68461" y="345281"/>
                </a:lnTo>
                <a:cubicBezTo>
                  <a:pt x="48816" y="344686"/>
                  <a:pt x="32593" y="337989"/>
                  <a:pt x="19869" y="325041"/>
                </a:cubicBezTo>
                <a:cubicBezTo>
                  <a:pt x="7144" y="312093"/>
                  <a:pt x="521" y="295052"/>
                  <a:pt x="0" y="273993"/>
                </a:cubicBezTo>
                <a:lnTo>
                  <a:pt x="0" y="126355"/>
                </a:lnTo>
                <a:cubicBezTo>
                  <a:pt x="595" y="107007"/>
                  <a:pt x="7218" y="90934"/>
                  <a:pt x="19869" y="77465"/>
                </a:cubicBezTo>
                <a:cubicBezTo>
                  <a:pt x="32593" y="65336"/>
                  <a:pt x="48741" y="58638"/>
                  <a:pt x="68461" y="58043"/>
                </a:cubicBezTo>
                <a:lnTo>
                  <a:pt x="90339" y="58043"/>
                </a:lnTo>
                <a:lnTo>
                  <a:pt x="71438" y="38844"/>
                </a:lnTo>
                <a:cubicBezTo>
                  <a:pt x="67196" y="34603"/>
                  <a:pt x="65038" y="29170"/>
                  <a:pt x="65038" y="22622"/>
                </a:cubicBezTo>
                <a:cubicBezTo>
                  <a:pt x="65038" y="16073"/>
                  <a:pt x="67196" y="10641"/>
                  <a:pt x="71438" y="6400"/>
                </a:cubicBezTo>
                <a:cubicBezTo>
                  <a:pt x="75679" y="2158"/>
                  <a:pt x="81111" y="0"/>
                  <a:pt x="87734" y="0"/>
                </a:cubicBezTo>
                <a:cubicBezTo>
                  <a:pt x="94357" y="0"/>
                  <a:pt x="99715" y="2158"/>
                  <a:pt x="104031" y="6400"/>
                </a:cubicBezTo>
                <a:lnTo>
                  <a:pt x="158576" y="58043"/>
                </a:lnTo>
                <a:lnTo>
                  <a:pt x="224061" y="58043"/>
                </a:lnTo>
                <a:lnTo>
                  <a:pt x="279499" y="6400"/>
                </a:lnTo>
                <a:cubicBezTo>
                  <a:pt x="284038" y="2158"/>
                  <a:pt x="289620" y="0"/>
                  <a:pt x="296168" y="0"/>
                </a:cubicBezTo>
                <a:cubicBezTo>
                  <a:pt x="302716" y="0"/>
                  <a:pt x="308149" y="2158"/>
                  <a:pt x="312465" y="6400"/>
                </a:cubicBezTo>
                <a:cubicBezTo>
                  <a:pt x="316706" y="10641"/>
                  <a:pt x="318864" y="16073"/>
                  <a:pt x="318864" y="22622"/>
                </a:cubicBezTo>
                <a:cubicBezTo>
                  <a:pt x="318864" y="29170"/>
                  <a:pt x="316706" y="34603"/>
                  <a:pt x="312465" y="38844"/>
                </a:cubicBezTo>
                <a:lnTo>
                  <a:pt x="293638" y="58043"/>
                </a:lnTo>
                <a:lnTo>
                  <a:pt x="315441" y="58043"/>
                </a:lnTo>
                <a:cubicBezTo>
                  <a:pt x="335087" y="58638"/>
                  <a:pt x="351160" y="65336"/>
                  <a:pt x="363587" y="77465"/>
                </a:cubicBezTo>
                <a:close/>
                <a:moveTo>
                  <a:pt x="334714" y="129332"/>
                </a:moveTo>
                <a:cubicBezTo>
                  <a:pt x="334417" y="122188"/>
                  <a:pt x="331961" y="116384"/>
                  <a:pt x="326752" y="111844"/>
                </a:cubicBezTo>
                <a:cubicBezTo>
                  <a:pt x="322883" y="107305"/>
                  <a:pt x="316334" y="104849"/>
                  <a:pt x="309860" y="104552"/>
                </a:cubicBezTo>
                <a:lnTo>
                  <a:pt x="71438" y="104552"/>
                </a:lnTo>
                <a:cubicBezTo>
                  <a:pt x="64294" y="104849"/>
                  <a:pt x="58489" y="107305"/>
                  <a:pt x="53876" y="111844"/>
                </a:cubicBezTo>
                <a:cubicBezTo>
                  <a:pt x="49337" y="116384"/>
                  <a:pt x="46881" y="122188"/>
                  <a:pt x="46583" y="129332"/>
                </a:cubicBezTo>
                <a:lnTo>
                  <a:pt x="46583" y="273993"/>
                </a:lnTo>
                <a:cubicBezTo>
                  <a:pt x="46583" y="280839"/>
                  <a:pt x="49039" y="286643"/>
                  <a:pt x="53876" y="291480"/>
                </a:cubicBezTo>
                <a:cubicBezTo>
                  <a:pt x="58713" y="296317"/>
                  <a:pt x="64591" y="298772"/>
                  <a:pt x="71438" y="298772"/>
                </a:cubicBezTo>
                <a:lnTo>
                  <a:pt x="309860" y="298772"/>
                </a:lnTo>
                <a:cubicBezTo>
                  <a:pt x="316706" y="298772"/>
                  <a:pt x="322511" y="296317"/>
                  <a:pt x="327199" y="291480"/>
                </a:cubicBezTo>
                <a:cubicBezTo>
                  <a:pt x="331887" y="286643"/>
                  <a:pt x="334417" y="280839"/>
                  <a:pt x="334714" y="273993"/>
                </a:cubicBezTo>
                <a:lnTo>
                  <a:pt x="334714" y="129332"/>
                </a:lnTo>
                <a:close/>
                <a:moveTo>
                  <a:pt x="138038" y="161106"/>
                </a:moveTo>
                <a:cubicBezTo>
                  <a:pt x="142726" y="165795"/>
                  <a:pt x="145256" y="171599"/>
                  <a:pt x="145554" y="178371"/>
                </a:cubicBezTo>
                <a:lnTo>
                  <a:pt x="145554" y="203150"/>
                </a:lnTo>
                <a:cubicBezTo>
                  <a:pt x="145256" y="209996"/>
                  <a:pt x="142801" y="215726"/>
                  <a:pt x="138261" y="220414"/>
                </a:cubicBezTo>
                <a:cubicBezTo>
                  <a:pt x="133648" y="225103"/>
                  <a:pt x="127843" y="227484"/>
                  <a:pt x="120700" y="227484"/>
                </a:cubicBezTo>
                <a:cubicBezTo>
                  <a:pt x="113556" y="227484"/>
                  <a:pt x="107677" y="225103"/>
                  <a:pt x="103138" y="220414"/>
                </a:cubicBezTo>
                <a:cubicBezTo>
                  <a:pt x="98599" y="215726"/>
                  <a:pt x="96143" y="209996"/>
                  <a:pt x="95845" y="203150"/>
                </a:cubicBezTo>
                <a:lnTo>
                  <a:pt x="95845" y="178371"/>
                </a:lnTo>
                <a:cubicBezTo>
                  <a:pt x="96143" y="171599"/>
                  <a:pt x="98673" y="165795"/>
                  <a:pt x="103361" y="161106"/>
                </a:cubicBezTo>
                <a:cubicBezTo>
                  <a:pt x="108049" y="156418"/>
                  <a:pt x="113184" y="153963"/>
                  <a:pt x="120700" y="153665"/>
                </a:cubicBezTo>
                <a:cubicBezTo>
                  <a:pt x="127546" y="153963"/>
                  <a:pt x="133350" y="156418"/>
                  <a:pt x="138038" y="161106"/>
                </a:cubicBezTo>
                <a:close/>
                <a:moveTo>
                  <a:pt x="280541" y="161106"/>
                </a:moveTo>
                <a:cubicBezTo>
                  <a:pt x="285229" y="165795"/>
                  <a:pt x="287759" y="171599"/>
                  <a:pt x="288057" y="178371"/>
                </a:cubicBezTo>
                <a:lnTo>
                  <a:pt x="288057" y="203150"/>
                </a:lnTo>
                <a:cubicBezTo>
                  <a:pt x="287759" y="209996"/>
                  <a:pt x="285304" y="215726"/>
                  <a:pt x="280764" y="220414"/>
                </a:cubicBezTo>
                <a:cubicBezTo>
                  <a:pt x="276225" y="225103"/>
                  <a:pt x="270346" y="227484"/>
                  <a:pt x="263203" y="227484"/>
                </a:cubicBezTo>
                <a:cubicBezTo>
                  <a:pt x="256059" y="227484"/>
                  <a:pt x="250254" y="225103"/>
                  <a:pt x="245641" y="220414"/>
                </a:cubicBezTo>
                <a:cubicBezTo>
                  <a:pt x="240432" y="215726"/>
                  <a:pt x="238646" y="209996"/>
                  <a:pt x="238423" y="203150"/>
                </a:cubicBezTo>
                <a:lnTo>
                  <a:pt x="238423" y="178371"/>
                </a:lnTo>
                <a:cubicBezTo>
                  <a:pt x="238646" y="171599"/>
                  <a:pt x="241176" y="165795"/>
                  <a:pt x="245864" y="161106"/>
                </a:cubicBezTo>
                <a:cubicBezTo>
                  <a:pt x="250552" y="156418"/>
                  <a:pt x="256356" y="153963"/>
                  <a:pt x="263203" y="153665"/>
                </a:cubicBezTo>
                <a:cubicBezTo>
                  <a:pt x="270049" y="153963"/>
                  <a:pt x="275853" y="156418"/>
                  <a:pt x="280541" y="161106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5934208" y="4876800"/>
            <a:ext cx="175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B站：深度解析</a:t>
            </a:r>
            <a:endParaRPr lang="en-US" sz="1600" dirty="0"/>
          </a:p>
        </p:txBody>
      </p:sp>
      <p:sp>
        <p:nvSpPr>
          <p:cNvPr id="17" name="Text 14"/>
          <p:cNvSpPr/>
          <p:nvPr>
            <p:custDataLst>
              <p:tags r:id="rId13"/>
            </p:custDataLst>
          </p:nvPr>
        </p:nvSpPr>
        <p:spPr>
          <a:xfrm>
            <a:off x="5834327" y="5283200"/>
            <a:ext cx="1955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长视频内容，圈层讨论</a:t>
            </a:r>
            <a:endParaRPr lang="en-US" sz="1600" dirty="0"/>
          </a:p>
        </p:txBody>
      </p:sp>
      <p:sp>
        <p:nvSpPr>
          <p:cNvPr id="18" name="Shape 15"/>
          <p:cNvSpPr/>
          <p:nvPr>
            <p:custDataLst>
              <p:tags r:id="rId14"/>
            </p:custDataLst>
          </p:nvPr>
        </p:nvSpPr>
        <p:spPr>
          <a:xfrm>
            <a:off x="8656241" y="3530600"/>
            <a:ext cx="3276600" cy="2870200"/>
          </a:xfrm>
          <a:custGeom>
            <a:avLst/>
            <a:gdLst/>
            <a:ahLst/>
            <a:cxnLst/>
            <a:rect l="l" t="t" r="r" b="b"/>
            <a:pathLst>
              <a:path w="3276600" h="2870200">
                <a:moveTo>
                  <a:pt x="101605" y="0"/>
                </a:moveTo>
                <a:lnTo>
                  <a:pt x="3174995" y="0"/>
                </a:lnTo>
                <a:cubicBezTo>
                  <a:pt x="3231110" y="0"/>
                  <a:pt x="3276600" y="45490"/>
                  <a:pt x="3276600" y="101605"/>
                </a:cubicBezTo>
                <a:lnTo>
                  <a:pt x="3276600" y="2768595"/>
                </a:lnTo>
                <a:cubicBezTo>
                  <a:pt x="3276600" y="2824710"/>
                  <a:pt x="3231110" y="2870200"/>
                  <a:pt x="3174995" y="2870200"/>
                </a:cubicBezTo>
                <a:lnTo>
                  <a:pt x="101605" y="2870200"/>
                </a:lnTo>
                <a:cubicBezTo>
                  <a:pt x="45490" y="2870200"/>
                  <a:pt x="0" y="2824710"/>
                  <a:pt x="0" y="27685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FFC0CB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6"/>
          <p:cNvSpPr/>
          <p:nvPr>
            <p:custDataLst>
              <p:tags r:id="rId15"/>
            </p:custDataLst>
          </p:nvPr>
        </p:nvSpPr>
        <p:spPr>
          <a:xfrm>
            <a:off x="10062104" y="43942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20" name="Text 17"/>
          <p:cNvSpPr/>
          <p:nvPr>
            <p:custDataLst>
              <p:tags r:id="rId16"/>
            </p:custDataLst>
          </p:nvPr>
        </p:nvSpPr>
        <p:spPr>
          <a:xfrm>
            <a:off x="9382654" y="4876800"/>
            <a:ext cx="1828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豆瓣：圈层讨论</a:t>
            </a:r>
            <a:endParaRPr lang="en-US" sz="1600" dirty="0"/>
          </a:p>
        </p:txBody>
      </p:sp>
      <p:sp>
        <p:nvSpPr>
          <p:cNvPr id="21" name="Text 18"/>
          <p:cNvSpPr/>
          <p:nvPr>
            <p:custDataLst>
              <p:tags r:id="rId17"/>
            </p:custDataLst>
          </p:nvPr>
        </p:nvSpPr>
        <p:spPr>
          <a:xfrm>
            <a:off x="9408054" y="5283200"/>
            <a:ext cx="1778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小组话题，深度交流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6213" y="1871980"/>
            <a:ext cx="1541780" cy="14770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9A91F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7450" y="3348673"/>
            <a:ext cx="4599305" cy="12306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研究问题与难点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09-18:35:28-d3jovs0s8jdo4os5ds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40" y="635635"/>
            <a:ext cx="713105" cy="3581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756285"/>
            <a:ext cx="929640" cy="2374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8:35:21-d3jovq8s8jdo4os5ds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15" y="6128385"/>
            <a:ext cx="2433320" cy="7620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8:35:24-d3jovr0s8jdo4os5dsn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5" y="2263140"/>
            <a:ext cx="2562860" cy="211010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09-18:35:25-d3jovr8s8jdo4os5ds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05" y="3979545"/>
            <a:ext cx="2225040" cy="2225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 0"/>
          <p:cNvSpPr/>
          <p:nvPr/>
        </p:nvSpPr>
        <p:spPr>
          <a:xfrm>
            <a:off x="-45720" y="7874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四大核心问题待解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39116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6E6FA"/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016000" y="2694940"/>
            <a:ext cx="1266825" cy="121666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8BFD8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1431290" y="3119120"/>
            <a:ext cx="426085" cy="48768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38100" y="95250"/>
                </a:moveTo>
                <a:cubicBezTo>
                  <a:pt x="38100" y="63698"/>
                  <a:pt x="63698" y="38100"/>
                  <a:pt x="95250" y="38100"/>
                </a:cubicBezTo>
                <a:cubicBezTo>
                  <a:pt x="126802" y="38100"/>
                  <a:pt x="152400" y="63698"/>
                  <a:pt x="152400" y="95250"/>
                </a:cubicBezTo>
                <a:cubicBezTo>
                  <a:pt x="152400" y="120670"/>
                  <a:pt x="135791" y="142220"/>
                  <a:pt x="112812" y="149662"/>
                </a:cubicBezTo>
                <a:cubicBezTo>
                  <a:pt x="95905" y="155138"/>
                  <a:pt x="76200" y="170676"/>
                  <a:pt x="76200" y="195263"/>
                </a:cubicBezTo>
                <a:lnTo>
                  <a:pt x="76200" y="209550"/>
                </a:lnTo>
                <a:cubicBezTo>
                  <a:pt x="76200" y="220087"/>
                  <a:pt x="84713" y="228600"/>
                  <a:pt x="95250" y="228600"/>
                </a:cubicBezTo>
                <a:cubicBezTo>
                  <a:pt x="105787" y="228600"/>
                  <a:pt x="114300" y="220087"/>
                  <a:pt x="114300" y="209550"/>
                </a:cubicBezTo>
                <a:lnTo>
                  <a:pt x="114300" y="195263"/>
                </a:lnTo>
                <a:cubicBezTo>
                  <a:pt x="114300" y="194250"/>
                  <a:pt x="114657" y="192822"/>
                  <a:pt x="116384" y="190917"/>
                </a:cubicBezTo>
                <a:cubicBezTo>
                  <a:pt x="118170" y="188952"/>
                  <a:pt x="121087" y="187047"/>
                  <a:pt x="124539" y="185916"/>
                </a:cubicBezTo>
                <a:cubicBezTo>
                  <a:pt x="162818" y="173593"/>
                  <a:pt x="190500" y="137696"/>
                  <a:pt x="190500" y="95250"/>
                </a:cubicBezTo>
                <a:cubicBezTo>
                  <a:pt x="190500" y="42624"/>
                  <a:pt x="147876" y="0"/>
                  <a:pt x="95250" y="0"/>
                </a:cubicBezTo>
                <a:cubicBezTo>
                  <a:pt x="42624" y="0"/>
                  <a:pt x="0" y="42624"/>
                  <a:pt x="0" y="95250"/>
                </a:cubicBezTo>
                <a:cubicBezTo>
                  <a:pt x="0" y="105787"/>
                  <a:pt x="8513" y="114300"/>
                  <a:pt x="19050" y="114300"/>
                </a:cubicBezTo>
                <a:cubicBezTo>
                  <a:pt x="29587" y="114300"/>
                  <a:pt x="38100" y="105787"/>
                  <a:pt x="38100" y="95250"/>
                </a:cubicBezTo>
                <a:close/>
                <a:moveTo>
                  <a:pt x="95250" y="304800"/>
                </a:moveTo>
                <a:cubicBezTo>
                  <a:pt x="108406" y="304800"/>
                  <a:pt x="119062" y="294144"/>
                  <a:pt x="119062" y="280987"/>
                </a:cubicBezTo>
                <a:cubicBezTo>
                  <a:pt x="119062" y="267831"/>
                  <a:pt x="108406" y="257175"/>
                  <a:pt x="95250" y="257175"/>
                </a:cubicBezTo>
                <a:cubicBezTo>
                  <a:pt x="82094" y="257175"/>
                  <a:pt x="71438" y="267831"/>
                  <a:pt x="71438" y="280987"/>
                </a:cubicBezTo>
                <a:cubicBezTo>
                  <a:pt x="71438" y="294144"/>
                  <a:pt x="82094" y="304800"/>
                  <a:pt x="95250" y="3048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914400" y="4013200"/>
            <a:ext cx="154432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决策渗透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518795" y="4478020"/>
            <a:ext cx="278003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哪些决策场景最易受玄学话语渗透？</a:t>
            </a:r>
            <a:endParaRPr 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3937000" y="1621155"/>
            <a:ext cx="1188720" cy="109156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6E6FA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4152900" y="1899285"/>
            <a:ext cx="729615" cy="559435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3500755" y="2865120"/>
            <a:ext cx="206121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受众画像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3367405" y="3373041"/>
            <a:ext cx="2133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活跃受众呈现何种聚类特征？</a:t>
            </a:r>
            <a:endParaRPr 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6823710" y="4149725"/>
            <a:ext cx="1077595" cy="103632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DD8E6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>
            <p:custDataLst>
              <p:tags r:id="rId12"/>
            </p:custDataLst>
          </p:nvPr>
        </p:nvSpPr>
        <p:spPr>
          <a:xfrm>
            <a:off x="7082790" y="4318000"/>
            <a:ext cx="559435" cy="56642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6428740" y="5313680"/>
            <a:ext cx="177546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</a:t>
            </a: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主影响</a:t>
            </a:r>
            <a:endParaRPr lang="en-US" sz="2400" dirty="0"/>
          </a:p>
        </p:txBody>
      </p:sp>
      <p:sp>
        <p:nvSpPr>
          <p:cNvPr id="16" name="Text 13"/>
          <p:cNvSpPr/>
          <p:nvPr>
            <p:custDataLst>
              <p:tags r:id="rId14"/>
            </p:custDataLst>
          </p:nvPr>
        </p:nvSpPr>
        <p:spPr>
          <a:xfrm>
            <a:off x="6096000" y="5683250"/>
            <a:ext cx="268986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头部博主如何设计内容影响粉丝？</a:t>
            </a:r>
            <a:endParaRPr 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9577070" y="2712720"/>
            <a:ext cx="1104900" cy="107632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C0CB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5"/>
          <p:cNvSpPr/>
          <p:nvPr>
            <p:custDataLst>
              <p:tags r:id="rId16"/>
            </p:custDataLst>
          </p:nvPr>
        </p:nvSpPr>
        <p:spPr>
          <a:xfrm>
            <a:off x="9840595" y="3060065"/>
            <a:ext cx="577850" cy="495935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14300" y="38100"/>
                </a:moveTo>
                <a:cubicBezTo>
                  <a:pt x="51197" y="38100"/>
                  <a:pt x="0" y="89297"/>
                  <a:pt x="0" y="152400"/>
                </a:cubicBezTo>
                <a:cubicBezTo>
                  <a:pt x="0" y="215503"/>
                  <a:pt x="51197" y="266700"/>
                  <a:pt x="114300" y="266700"/>
                </a:cubicBezTo>
                <a:lnTo>
                  <a:pt x="228600" y="266700"/>
                </a:lnTo>
                <a:cubicBezTo>
                  <a:pt x="291703" y="266700"/>
                  <a:pt x="342900" y="215503"/>
                  <a:pt x="342900" y="152400"/>
                </a:cubicBezTo>
                <a:cubicBezTo>
                  <a:pt x="342900" y="89297"/>
                  <a:pt x="291703" y="38100"/>
                  <a:pt x="228600" y="38100"/>
                </a:cubicBezTo>
                <a:lnTo>
                  <a:pt x="114300" y="38100"/>
                </a:lnTo>
                <a:close/>
                <a:moveTo>
                  <a:pt x="228600" y="95250"/>
                </a:moveTo>
                <a:cubicBezTo>
                  <a:pt x="260142" y="95250"/>
                  <a:pt x="285750" y="120858"/>
                  <a:pt x="285750" y="152400"/>
                </a:cubicBezTo>
                <a:cubicBezTo>
                  <a:pt x="285750" y="183942"/>
                  <a:pt x="260142" y="209550"/>
                  <a:pt x="228600" y="209550"/>
                </a:cubicBezTo>
                <a:cubicBezTo>
                  <a:pt x="197058" y="209550"/>
                  <a:pt x="171450" y="183942"/>
                  <a:pt x="171450" y="152400"/>
                </a:cubicBezTo>
                <a:cubicBezTo>
                  <a:pt x="171450" y="120858"/>
                  <a:pt x="197058" y="95250"/>
                  <a:pt x="228600" y="952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9529445" y="4013200"/>
            <a:ext cx="152463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依赖转折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18"/>
            </p:custDataLst>
          </p:nvPr>
        </p:nvSpPr>
        <p:spPr>
          <a:xfrm>
            <a:off x="9189720" y="4542155"/>
            <a:ext cx="2449195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“娱乐”到“依赖”的转折点能否被数据标记？</a:t>
            </a:r>
            <a:endParaRPr 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8:35:25-d3jovr8s8jdo4os5ds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4224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D8BFD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量化心理的三重障碍</a:t>
            </a:r>
            <a:endParaRPr lang="en-US" sz="160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2336800"/>
            <a:ext cx="3721100" cy="2438400"/>
          </a:xfrm>
          <a:custGeom>
            <a:avLst/>
            <a:gdLst/>
            <a:ahLst/>
            <a:cxnLst/>
            <a:rect l="l" t="t" r="r" b="b"/>
            <a:pathLst>
              <a:path w="3721100" h="2438400">
                <a:moveTo>
                  <a:pt x="152400" y="0"/>
                </a:moveTo>
                <a:lnTo>
                  <a:pt x="3568700" y="0"/>
                </a:lnTo>
                <a:cubicBezTo>
                  <a:pt x="3652812" y="0"/>
                  <a:pt x="3721100" y="68288"/>
                  <a:pt x="3721100" y="152400"/>
                </a:cubicBezTo>
                <a:lnTo>
                  <a:pt x="3721100" y="2286000"/>
                </a:lnTo>
                <a:cubicBezTo>
                  <a:pt x="3721100" y="2370112"/>
                  <a:pt x="3652812" y="2438400"/>
                  <a:pt x="3568700" y="2438400"/>
                </a:cubicBezTo>
                <a:lnTo>
                  <a:pt x="152400" y="2438400"/>
                </a:lnTo>
                <a:cubicBezTo>
                  <a:pt x="68288" y="2438400"/>
                  <a:pt x="0" y="2370112"/>
                  <a:pt x="0" y="2286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8BFD8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859492" y="2590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612" y="-22235"/>
                </a:moveTo>
                <a:cubicBezTo>
                  <a:pt x="28218" y="-30629"/>
                  <a:pt x="14645" y="-30629"/>
                  <a:pt x="6340" y="-22235"/>
                </a:cubicBezTo>
                <a:cubicBezTo>
                  <a:pt x="-1965" y="-13841"/>
                  <a:pt x="-2054" y="-268"/>
                  <a:pt x="6251" y="8126"/>
                </a:cubicBezTo>
                <a:lnTo>
                  <a:pt x="477738" y="479614"/>
                </a:lnTo>
                <a:cubicBezTo>
                  <a:pt x="486132" y="488007"/>
                  <a:pt x="499705" y="488007"/>
                  <a:pt x="508010" y="479614"/>
                </a:cubicBezTo>
                <a:cubicBezTo>
                  <a:pt x="516315" y="471220"/>
                  <a:pt x="516404" y="457646"/>
                  <a:pt x="508010" y="449342"/>
                </a:cubicBezTo>
                <a:lnTo>
                  <a:pt x="399068" y="340400"/>
                </a:lnTo>
                <a:cubicBezTo>
                  <a:pt x="402818" y="337364"/>
                  <a:pt x="406479" y="334060"/>
                  <a:pt x="409873" y="330666"/>
                </a:cubicBezTo>
                <a:lnTo>
                  <a:pt x="473363" y="267176"/>
                </a:lnTo>
                <a:cubicBezTo>
                  <a:pt x="499527" y="241012"/>
                  <a:pt x="514261" y="205472"/>
                  <a:pt x="514261" y="168414"/>
                </a:cubicBezTo>
                <a:cubicBezTo>
                  <a:pt x="514261" y="91261"/>
                  <a:pt x="451753" y="28664"/>
                  <a:pt x="374511" y="28664"/>
                </a:cubicBezTo>
                <a:cubicBezTo>
                  <a:pt x="341203" y="28664"/>
                  <a:pt x="309235" y="40541"/>
                  <a:pt x="284053" y="61883"/>
                </a:cubicBezTo>
                <a:cubicBezTo>
                  <a:pt x="302181" y="70902"/>
                  <a:pt x="318611" y="82868"/>
                  <a:pt x="332720" y="97155"/>
                </a:cubicBezTo>
                <a:cubicBezTo>
                  <a:pt x="345311" y="89743"/>
                  <a:pt x="359688" y="85814"/>
                  <a:pt x="374511" y="85814"/>
                </a:cubicBezTo>
                <a:cubicBezTo>
                  <a:pt x="420142" y="85814"/>
                  <a:pt x="457111" y="122783"/>
                  <a:pt x="457111" y="168414"/>
                </a:cubicBezTo>
                <a:cubicBezTo>
                  <a:pt x="457111" y="190292"/>
                  <a:pt x="448449" y="211276"/>
                  <a:pt x="432911" y="226814"/>
                </a:cubicBezTo>
                <a:lnTo>
                  <a:pt x="369421" y="290304"/>
                </a:lnTo>
                <a:cubicBezTo>
                  <a:pt x="365939" y="293787"/>
                  <a:pt x="362188" y="296912"/>
                  <a:pt x="358170" y="299680"/>
                </a:cubicBezTo>
                <a:lnTo>
                  <a:pt x="315754" y="257264"/>
                </a:lnTo>
                <a:cubicBezTo>
                  <a:pt x="330488" y="256461"/>
                  <a:pt x="342275" y="244406"/>
                  <a:pt x="342721" y="229493"/>
                </a:cubicBezTo>
                <a:cubicBezTo>
                  <a:pt x="342721" y="228332"/>
                  <a:pt x="342721" y="227171"/>
                  <a:pt x="342721" y="226010"/>
                </a:cubicBezTo>
                <a:cubicBezTo>
                  <a:pt x="342721" y="148947"/>
                  <a:pt x="280303" y="85904"/>
                  <a:pt x="202972" y="85904"/>
                </a:cubicBezTo>
                <a:cubicBezTo>
                  <a:pt x="185827" y="85904"/>
                  <a:pt x="169128" y="89029"/>
                  <a:pt x="153412" y="95012"/>
                </a:cubicBezTo>
                <a:lnTo>
                  <a:pt x="36612" y="-22235"/>
                </a:lnTo>
                <a:close/>
                <a:moveTo>
                  <a:pt x="201722" y="142875"/>
                </a:moveTo>
                <a:cubicBezTo>
                  <a:pt x="202257" y="142875"/>
                  <a:pt x="202704" y="142875"/>
                  <a:pt x="203240" y="142875"/>
                </a:cubicBezTo>
                <a:cubicBezTo>
                  <a:pt x="216724" y="142875"/>
                  <a:pt x="229582" y="146179"/>
                  <a:pt x="240834" y="151983"/>
                </a:cubicBezTo>
                <a:cubicBezTo>
                  <a:pt x="242441" y="153055"/>
                  <a:pt x="244048" y="154037"/>
                  <a:pt x="245745" y="154751"/>
                </a:cubicBezTo>
                <a:cubicBezTo>
                  <a:pt x="269677" y="169307"/>
                  <a:pt x="285750" y="195739"/>
                  <a:pt x="285750" y="225832"/>
                </a:cubicBezTo>
                <a:cubicBezTo>
                  <a:pt x="285750" y="226189"/>
                  <a:pt x="285750" y="226546"/>
                  <a:pt x="285750" y="226903"/>
                </a:cubicBezTo>
                <a:lnTo>
                  <a:pt x="201722" y="142875"/>
                </a:lnTo>
                <a:close/>
                <a:moveTo>
                  <a:pt x="309146" y="371475"/>
                </a:moveTo>
                <a:lnTo>
                  <a:pt x="171450" y="233779"/>
                </a:lnTo>
                <a:cubicBezTo>
                  <a:pt x="172522" y="309324"/>
                  <a:pt x="233601" y="370314"/>
                  <a:pt x="309056" y="371386"/>
                </a:cubicBezTo>
                <a:close/>
                <a:moveTo>
                  <a:pt x="124748" y="187077"/>
                </a:moveTo>
                <a:lnTo>
                  <a:pt x="84296" y="146625"/>
                </a:lnTo>
                <a:lnTo>
                  <a:pt x="40898" y="190024"/>
                </a:lnTo>
                <a:cubicBezTo>
                  <a:pt x="14734" y="216188"/>
                  <a:pt x="0" y="251728"/>
                  <a:pt x="0" y="288786"/>
                </a:cubicBezTo>
                <a:cubicBezTo>
                  <a:pt x="0" y="365939"/>
                  <a:pt x="62508" y="428536"/>
                  <a:pt x="139750" y="428536"/>
                </a:cubicBezTo>
                <a:cubicBezTo>
                  <a:pt x="172968" y="428536"/>
                  <a:pt x="205026" y="416659"/>
                  <a:pt x="230207" y="395317"/>
                </a:cubicBezTo>
                <a:cubicBezTo>
                  <a:pt x="212080" y="386298"/>
                  <a:pt x="195560" y="374333"/>
                  <a:pt x="181451" y="360045"/>
                </a:cubicBezTo>
                <a:cubicBezTo>
                  <a:pt x="168950" y="367367"/>
                  <a:pt x="154573" y="371296"/>
                  <a:pt x="139750" y="371296"/>
                </a:cubicBezTo>
                <a:cubicBezTo>
                  <a:pt x="94119" y="371296"/>
                  <a:pt x="57150" y="334328"/>
                  <a:pt x="57150" y="288697"/>
                </a:cubicBezTo>
                <a:cubicBezTo>
                  <a:pt x="57150" y="266819"/>
                  <a:pt x="65812" y="245834"/>
                  <a:pt x="81349" y="230297"/>
                </a:cubicBezTo>
                <a:lnTo>
                  <a:pt x="124748" y="186898"/>
                </a:lnTo>
                <a:close/>
              </a:path>
            </a:pathLst>
          </a:custGeom>
          <a:solidFill>
            <a:srgbClr val="D8BFD8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545167" y="32512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映射模糊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508000" y="3708400"/>
            <a:ext cx="3213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决策与心理之间缺乏公开、统一的映射表，需自建标注体系。</a:t>
            </a:r>
            <a:endParaRPr lang="en-US" sz="1600" dirty="0"/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4233333" y="2641600"/>
            <a:ext cx="3721100" cy="2133600"/>
          </a:xfrm>
          <a:custGeom>
            <a:avLst/>
            <a:gdLst/>
            <a:ahLst/>
            <a:cxnLst/>
            <a:rect l="l" t="t" r="r" b="b"/>
            <a:pathLst>
              <a:path w="3721100" h="2133600">
                <a:moveTo>
                  <a:pt x="152403" y="0"/>
                </a:moveTo>
                <a:lnTo>
                  <a:pt x="3568697" y="0"/>
                </a:lnTo>
                <a:cubicBezTo>
                  <a:pt x="3652867" y="0"/>
                  <a:pt x="3721100" y="68233"/>
                  <a:pt x="3721100" y="152403"/>
                </a:cubicBezTo>
                <a:lnTo>
                  <a:pt x="3721100" y="1981197"/>
                </a:lnTo>
                <a:cubicBezTo>
                  <a:pt x="3721100" y="2065367"/>
                  <a:pt x="3652867" y="2133600"/>
                  <a:pt x="3568697" y="2133600"/>
                </a:cubicBezTo>
                <a:lnTo>
                  <a:pt x="152403" y="2133600"/>
                </a:lnTo>
                <a:cubicBezTo>
                  <a:pt x="68233" y="2133600"/>
                  <a:pt x="0" y="2065367"/>
                  <a:pt x="0" y="19811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E6E6FA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5867400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5524500" y="35560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维度多元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4487333" y="4013200"/>
            <a:ext cx="3213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受众画像维度多且平台标准不一，数据清洗与对齐工作量大。</a:t>
            </a:r>
            <a:endParaRPr lang="en-US" sz="160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8212667" y="2336800"/>
            <a:ext cx="3721100" cy="2438400"/>
          </a:xfrm>
          <a:custGeom>
            <a:avLst/>
            <a:gdLst/>
            <a:ahLst/>
            <a:cxnLst/>
            <a:rect l="l" t="t" r="r" b="b"/>
            <a:pathLst>
              <a:path w="3721100" h="2438400">
                <a:moveTo>
                  <a:pt x="152400" y="0"/>
                </a:moveTo>
                <a:lnTo>
                  <a:pt x="3568700" y="0"/>
                </a:lnTo>
                <a:cubicBezTo>
                  <a:pt x="3652812" y="0"/>
                  <a:pt x="3721100" y="68288"/>
                  <a:pt x="3721100" y="152400"/>
                </a:cubicBezTo>
                <a:lnTo>
                  <a:pt x="3721100" y="2286000"/>
                </a:lnTo>
                <a:cubicBezTo>
                  <a:pt x="3721100" y="2370112"/>
                  <a:pt x="3652812" y="2438400"/>
                  <a:pt x="3568700" y="2438400"/>
                </a:cubicBezTo>
                <a:lnTo>
                  <a:pt x="152400" y="2438400"/>
                </a:lnTo>
                <a:cubicBezTo>
                  <a:pt x="68288" y="2438400"/>
                  <a:pt x="0" y="2370112"/>
                  <a:pt x="0" y="2286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9875309" y="2590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2698" y="-14287"/>
                </a:moveTo>
                <a:cubicBezTo>
                  <a:pt x="120194" y="-14287"/>
                  <a:pt x="101084" y="37773"/>
                  <a:pt x="91708" y="85725"/>
                </a:cubicBezTo>
                <a:lnTo>
                  <a:pt x="64294" y="85725"/>
                </a:lnTo>
                <a:cubicBezTo>
                  <a:pt x="52417" y="85725"/>
                  <a:pt x="42863" y="95280"/>
                  <a:pt x="42863" y="107156"/>
                </a:cubicBezTo>
                <a:cubicBezTo>
                  <a:pt x="42863" y="119033"/>
                  <a:pt x="52417" y="128588"/>
                  <a:pt x="64294" y="128588"/>
                </a:cubicBezTo>
                <a:lnTo>
                  <a:pt x="85725" y="128588"/>
                </a:lnTo>
                <a:lnTo>
                  <a:pt x="85725" y="157163"/>
                </a:lnTo>
                <a:cubicBezTo>
                  <a:pt x="85725" y="172343"/>
                  <a:pt x="88672" y="186809"/>
                  <a:pt x="94030" y="200025"/>
                </a:cubicBezTo>
                <a:lnTo>
                  <a:pt x="85725" y="200025"/>
                </a:lnTo>
                <a:lnTo>
                  <a:pt x="85725" y="200025"/>
                </a:lnTo>
                <a:lnTo>
                  <a:pt x="67419" y="200025"/>
                </a:lnTo>
                <a:cubicBezTo>
                  <a:pt x="53846" y="200025"/>
                  <a:pt x="42863" y="211009"/>
                  <a:pt x="42863" y="224582"/>
                </a:cubicBezTo>
                <a:cubicBezTo>
                  <a:pt x="42863" y="227261"/>
                  <a:pt x="43309" y="229850"/>
                  <a:pt x="44113" y="232350"/>
                </a:cubicBezTo>
                <a:lnTo>
                  <a:pt x="69919" y="309682"/>
                </a:lnTo>
                <a:cubicBezTo>
                  <a:pt x="35897" y="338971"/>
                  <a:pt x="14288" y="382280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82280"/>
                  <a:pt x="364153" y="338971"/>
                  <a:pt x="330131" y="309771"/>
                </a:cubicBezTo>
                <a:lnTo>
                  <a:pt x="355937" y="232440"/>
                </a:lnTo>
                <a:cubicBezTo>
                  <a:pt x="356741" y="229939"/>
                  <a:pt x="357187" y="227350"/>
                  <a:pt x="357187" y="224671"/>
                </a:cubicBezTo>
                <a:cubicBezTo>
                  <a:pt x="357187" y="211098"/>
                  <a:pt x="346204" y="200114"/>
                  <a:pt x="332631" y="200114"/>
                </a:cubicBezTo>
                <a:lnTo>
                  <a:pt x="314325" y="200114"/>
                </a:lnTo>
                <a:lnTo>
                  <a:pt x="314325" y="200114"/>
                </a:lnTo>
                <a:lnTo>
                  <a:pt x="306020" y="200114"/>
                </a:lnTo>
                <a:cubicBezTo>
                  <a:pt x="311378" y="186898"/>
                  <a:pt x="314325" y="172432"/>
                  <a:pt x="314325" y="157252"/>
                </a:cubicBezTo>
                <a:lnTo>
                  <a:pt x="314325" y="128677"/>
                </a:lnTo>
                <a:lnTo>
                  <a:pt x="335756" y="128677"/>
                </a:lnTo>
                <a:cubicBezTo>
                  <a:pt x="347633" y="128677"/>
                  <a:pt x="357187" y="119122"/>
                  <a:pt x="357187" y="107246"/>
                </a:cubicBezTo>
                <a:cubicBezTo>
                  <a:pt x="357187" y="95369"/>
                  <a:pt x="347633" y="85814"/>
                  <a:pt x="335756" y="85814"/>
                </a:cubicBezTo>
                <a:lnTo>
                  <a:pt x="308342" y="85814"/>
                </a:lnTo>
                <a:cubicBezTo>
                  <a:pt x="299055" y="37862"/>
                  <a:pt x="279856" y="-14198"/>
                  <a:pt x="247352" y="-14198"/>
                </a:cubicBezTo>
                <a:cubicBezTo>
                  <a:pt x="238780" y="-14198"/>
                  <a:pt x="230386" y="-10716"/>
                  <a:pt x="222796" y="-6876"/>
                </a:cubicBezTo>
                <a:cubicBezTo>
                  <a:pt x="215473" y="-3215"/>
                  <a:pt x="206365" y="89"/>
                  <a:pt x="200025" y="89"/>
                </a:cubicBezTo>
                <a:cubicBezTo>
                  <a:pt x="193685" y="89"/>
                  <a:pt x="184577" y="-3215"/>
                  <a:pt x="177254" y="-6876"/>
                </a:cubicBezTo>
                <a:cubicBezTo>
                  <a:pt x="169664" y="-10805"/>
                  <a:pt x="161270" y="-14287"/>
                  <a:pt x="152698" y="-14287"/>
                </a:cubicBezTo>
                <a:close/>
                <a:moveTo>
                  <a:pt x="236369" y="418267"/>
                </a:moveTo>
                <a:lnTo>
                  <a:pt x="214223" y="354955"/>
                </a:lnTo>
                <a:lnTo>
                  <a:pt x="239137" y="325934"/>
                </a:lnTo>
                <a:cubicBezTo>
                  <a:pt x="241548" y="323076"/>
                  <a:pt x="242887" y="319504"/>
                  <a:pt x="242887" y="315754"/>
                </a:cubicBezTo>
                <a:cubicBezTo>
                  <a:pt x="242887" y="307092"/>
                  <a:pt x="235922" y="300127"/>
                  <a:pt x="227261" y="300127"/>
                </a:cubicBezTo>
                <a:lnTo>
                  <a:pt x="172789" y="300127"/>
                </a:lnTo>
                <a:cubicBezTo>
                  <a:pt x="164128" y="300127"/>
                  <a:pt x="157162" y="307092"/>
                  <a:pt x="157162" y="315754"/>
                </a:cubicBezTo>
                <a:cubicBezTo>
                  <a:pt x="157162" y="319504"/>
                  <a:pt x="158502" y="323076"/>
                  <a:pt x="160913" y="325934"/>
                </a:cubicBezTo>
                <a:lnTo>
                  <a:pt x="185827" y="354955"/>
                </a:lnTo>
                <a:lnTo>
                  <a:pt x="163681" y="418267"/>
                </a:lnTo>
                <a:lnTo>
                  <a:pt x="112782" y="257175"/>
                </a:lnTo>
                <a:lnTo>
                  <a:pt x="144661" y="257175"/>
                </a:lnTo>
                <a:cubicBezTo>
                  <a:pt x="161092" y="266283"/>
                  <a:pt x="179933" y="271463"/>
                  <a:pt x="200025" y="271463"/>
                </a:cubicBezTo>
                <a:cubicBezTo>
                  <a:pt x="220117" y="271463"/>
                  <a:pt x="238958" y="266283"/>
                  <a:pt x="255389" y="257175"/>
                </a:cubicBezTo>
                <a:lnTo>
                  <a:pt x="287268" y="257175"/>
                </a:lnTo>
                <a:lnTo>
                  <a:pt x="236369" y="418267"/>
                </a:lnTo>
                <a:close/>
                <a:moveTo>
                  <a:pt x="200025" y="228600"/>
                </a:moveTo>
                <a:cubicBezTo>
                  <a:pt x="169039" y="228600"/>
                  <a:pt x="142696" y="208865"/>
                  <a:pt x="132784" y="181273"/>
                </a:cubicBezTo>
                <a:cubicBezTo>
                  <a:pt x="137874" y="184130"/>
                  <a:pt x="143768" y="185738"/>
                  <a:pt x="150019" y="185738"/>
                </a:cubicBezTo>
                <a:lnTo>
                  <a:pt x="161092" y="185738"/>
                </a:lnTo>
                <a:cubicBezTo>
                  <a:pt x="175826" y="185738"/>
                  <a:pt x="188863" y="176272"/>
                  <a:pt x="193506" y="162342"/>
                </a:cubicBezTo>
                <a:cubicBezTo>
                  <a:pt x="195560" y="156091"/>
                  <a:pt x="204401" y="156091"/>
                  <a:pt x="206454" y="162342"/>
                </a:cubicBezTo>
                <a:cubicBezTo>
                  <a:pt x="211098" y="176272"/>
                  <a:pt x="224224" y="185738"/>
                  <a:pt x="238869" y="185738"/>
                </a:cubicBezTo>
                <a:lnTo>
                  <a:pt x="249942" y="185738"/>
                </a:lnTo>
                <a:cubicBezTo>
                  <a:pt x="256193" y="185738"/>
                  <a:pt x="262086" y="184130"/>
                  <a:pt x="267176" y="181273"/>
                </a:cubicBezTo>
                <a:cubicBezTo>
                  <a:pt x="257264" y="208865"/>
                  <a:pt x="230922" y="228600"/>
                  <a:pt x="199936" y="22860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9389534" y="3251200"/>
            <a:ext cx="1371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效应难拆解</a:t>
            </a:r>
            <a:endParaRPr lang="en-US" sz="16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8466667" y="3708400"/>
            <a:ext cx="3213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博主“影响力”受多因素影响，拆解其心理效应需构建综合指标。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65100" y="5181600"/>
            <a:ext cx="1186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破解这些难点，需要结合NLP、社会网络分析与传播学理论，设计可复现、可迭代的混合研究方法。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6213" y="1871980"/>
            <a:ext cx="1541780" cy="14770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9A91F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7450" y="3348673"/>
            <a:ext cx="4599305" cy="12306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研究方法与数据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09-18:35:28-d3jovs0s8jdo4os5ds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8:35:22-d3jovqgs8jdo4os5ds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40" y="635635"/>
            <a:ext cx="713105" cy="3581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8:35:23-d3jovqos8jdo4os5ds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756285"/>
            <a:ext cx="929640" cy="2374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8:35:21-d3jovq8s8jdo4os5dsj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15" y="6128385"/>
            <a:ext cx="2433320" cy="7620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8:35:24-d3jovr0s8jdo4os5dsn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875" y="2263140"/>
            <a:ext cx="2562860" cy="211010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10-09-18:35:25-d3jovr8s8jdo4os5ds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205" y="3979545"/>
            <a:ext cx="2225040" cy="2225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0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00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1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2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3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4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5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6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ags/tag107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08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09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10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1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2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3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4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5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6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7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8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19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2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20.xml><?xml version="1.0" encoding="utf-8"?>
<p:tagLst xmlns:p="http://schemas.openxmlformats.org/presentationml/2006/main">
  <p:tag name="KSO_WM_DIAGRAM_VIRTUALLY_FRAME" val="{&quot;height&quot;:412,&quot;left&quot;:36,&quot;top&quot;:156,&quot;width&quot;:888}"/>
</p:tagLst>
</file>

<file path=ppt/tags/tag13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4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5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16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17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18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19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20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1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2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3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4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5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6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7.xml><?xml version="1.0" encoding="utf-8"?>
<p:tagLst xmlns:p="http://schemas.openxmlformats.org/presentationml/2006/main">
  <p:tag name="KSO_WM_DIAGRAM_VIRTUALLY_FRAME" val="{&quot;height&quot;:176,&quot;left&quot;:52,&quot;top&quot;:252,&quot;width&quot;:855.6666929133859}"/>
</p:tagLst>
</file>

<file path=ppt/tags/tag28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29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30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1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2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3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4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5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6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7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8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39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4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40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41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42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43.xml><?xml version="1.0" encoding="utf-8"?>
<p:tagLst xmlns:p="http://schemas.openxmlformats.org/presentationml/2006/main">
  <p:tag name="KSO_WM_DIAGRAM_VIRTUALLY_FRAME" val="{&quot;height&quot;:468,&quot;left&quot;:407.1979527559055,&quot;top&quot;:36,&quot;width&quot;:532.3958267716534}"/>
</p:tagLst>
</file>

<file path=ppt/tags/tag44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45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46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47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48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49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50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1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2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3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4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5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6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7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8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59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6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60.xml><?xml version="1.0" encoding="utf-8"?>
<p:tagLst xmlns:p="http://schemas.openxmlformats.org/presentationml/2006/main">
  <p:tag name="KSO_WM_DIAGRAM_VIRTUALLY_FRAME" val="{&quot;height&quot;:351.85622047244095,&quot;left&quot;:20,&quot;top&quot;:127.65,&quot;width&quot;:920}"/>
</p:tagLst>
</file>

<file path=ppt/tags/tag61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2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3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4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5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6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7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8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69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7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70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71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72.xml><?xml version="1.0" encoding="utf-8"?>
<p:tagLst xmlns:p="http://schemas.openxmlformats.org/presentationml/2006/main">
  <p:tag name="KSO_WM_DIAGRAM_VIRTUALLY_FRAME" val="{&quot;height&quot;:192,&quot;left&quot;:20,&quot;top&quot;:184,&quot;width&quot;:919.6666929133859}"/>
</p:tagLst>
</file>

<file path=ppt/tags/tag73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74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75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76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77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78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79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80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1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2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3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4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5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6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7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8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89.xml><?xml version="1.0" encoding="utf-8"?>
<p:tagLst xmlns:p="http://schemas.openxmlformats.org/presentationml/2006/main">
  <p:tag name="KSO_WM_DIAGRAM_VIRTUALLY_FRAME" val="{&quot;height&quot;:164,&quot;left&quot;:52,&quot;top&quot;:248,&quot;width&quot;:854}"/>
</p:tagLst>
</file>

<file path=ppt/tags/tag9.xml><?xml version="1.0" encoding="utf-8"?>
<p:tagLst xmlns:p="http://schemas.openxmlformats.org/presentationml/2006/main">
  <p:tag name="KSO_WM_DIAGRAM_VIRTUALLY_FRAME" val="{&quot;height&quot;:321.25905511811027,&quot;left&quot;:82.98464566929134,&quot;top&quot;:143.84952755905513,&quot;width&quot;:789.4451968503935}"/>
</p:tagLst>
</file>

<file path=ppt/tags/tag90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1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2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3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4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5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6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7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8.xml><?xml version="1.0" encoding="utf-8"?>
<p:tagLst xmlns:p="http://schemas.openxmlformats.org/presentationml/2006/main">
  <p:tag name="KSO_WM_DIAGRAM_VIRTUALLY_FRAME" val="{&quot;height&quot;:250,&quot;left&quot;:36,&quot;top&quot;:179,&quot;width&quot;:888.3333858267717}"/>
</p:tagLst>
</file>

<file path=ppt/tags/tag99.xml><?xml version="1.0" encoding="utf-8"?>
<p:tagLst xmlns:p="http://schemas.openxmlformats.org/presentationml/2006/main">
  <p:tag name="KSO_WM_DIAGRAM_VIRTUALLY_FRAME" val="{&quot;height&quot;:332,&quot;left&quot;:36,&quot;top&quot;:136,&quot;width&quot;:888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WPS 演示</Application>
  <PresentationFormat>On-screen Show (16:9)</PresentationFormat>
  <Paragraphs>224</Paragraphs>
  <Slides>17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等线</vt:lpstr>
      <vt:lpstr>微软雅黑</vt:lpstr>
      <vt:lpstr>Arial Unicode MS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年轻人为何沉迷赛博玄学？</dc:title>
  <dc:creator>Kimi</dc:creator>
  <dc:subject>年轻人为何沉迷赛博玄学？</dc:subject>
  <cp:lastModifiedBy>吴羽宸</cp:lastModifiedBy>
  <cp:revision>11</cp:revision>
  <dcterms:created xsi:type="dcterms:W3CDTF">2025-11-11T13:55:00Z</dcterms:created>
  <dcterms:modified xsi:type="dcterms:W3CDTF">2025-11-18T08:32:20Z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{"Label":"年轻人为何沉迷赛博玄学？","ContentProducer":"001191110108MACG2KBH8F10000","ProduceID":"d49jqacnvj4rrnqckct0","ReservedCode1":"","ContentPropagator":"001191110108MACG2KBH8F20000","PropagateID":"d49jqacnvj4rrnqckct0","ReservedCode2":""}</vt:lpwstr>
  </property>
  <property fmtid="{D5CDD505-2E9C-101B-9397-08002B2CF9AE}" pid="3" name="ICV">
    <vt:lpwstr>3C8DE01A02104BF682C3F7F07D38933E_12</vt:lpwstr>
  </property>
  <property fmtid="{D5CDD505-2E9C-101B-9397-08002B2CF9AE}" pid="4" name="KSOProductBuildVer">
    <vt:lpwstr>2052-12.1.0.21541</vt:lpwstr>
  </property>
</Properties>
</file>